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18288000" cy="10287000"/>
  <p:embeddedFontLst>
    <p:embeddedFont>
      <p:font typeface="Calibri" panose="020F0502020204030204" pitchFamily="34" charset="0"/>
      <p:regular r:id="rId32"/>
      <p:bold r:id="rId33"/>
      <p:italic r:id="rId34"/>
      <p:boldItalic r:id="rId35"/>
    </p:embeddedFont>
    <p:embeddedFont>
      <p:font typeface="Noto Sans Symbols" panose="020B0502040504020204" pitchFamily="34" charset="0"/>
      <p:regular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‹Nº›</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a:t>
            </a:fld>
            <a:endParaRPr sz="1400" b="0" i="0" u="none" strike="noStrike" cap="none">
              <a:latin typeface="Arial"/>
              <a:ea typeface="Arial"/>
              <a:cs typeface="Arial"/>
              <a:sym typeface="Arial"/>
            </a:endParaRPr>
          </a:p>
        </p:txBody>
      </p:sp>
      <p:sp>
        <p:nvSpPr>
          <p:cNvPr id="308" name="Google Shape;308;p1:notes"/>
          <p:cNvSpPr>
            <a:spLocks noGrp="1" noRot="1" noChangeAspect="1"/>
          </p:cNvSpPr>
          <p:nvPr>
            <p:ph type="sldImg" idx="2"/>
          </p:nvPr>
        </p:nvSpPr>
        <p:spPr>
          <a:xfrm>
            <a:off x="217440" y="812880"/>
            <a:ext cx="712296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0: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10</a:t>
            </a:fld>
            <a:endParaRPr sz="1200" b="0" i="0" u="none" strike="noStrike" cap="none">
              <a:latin typeface="Arial"/>
              <a:ea typeface="Arial"/>
              <a:cs typeface="Arial"/>
              <a:sym typeface="Arial"/>
            </a:endParaRPr>
          </a:p>
        </p:txBody>
      </p:sp>
      <p:sp>
        <p:nvSpPr>
          <p:cNvPr id="459" name="Google Shape;459;p1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10</a:t>
            </a:fld>
            <a:endParaRPr sz="1400" b="0" i="0" u="none" strike="noStrike" cap="none">
              <a:latin typeface="Arial"/>
              <a:ea typeface="Arial"/>
              <a:cs typeface="Arial"/>
              <a:sym typeface="Arial"/>
            </a:endParaRPr>
          </a:p>
        </p:txBody>
      </p:sp>
      <p:sp>
        <p:nvSpPr>
          <p:cNvPr id="460" name="Google Shape;460;p10: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10: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1: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11</a:t>
            </a:fld>
            <a:endParaRPr sz="1200" b="0" i="0" u="none" strike="noStrike" cap="none">
              <a:latin typeface="Arial"/>
              <a:ea typeface="Arial"/>
              <a:cs typeface="Arial"/>
              <a:sym typeface="Arial"/>
            </a:endParaRPr>
          </a:p>
        </p:txBody>
      </p:sp>
      <p:sp>
        <p:nvSpPr>
          <p:cNvPr id="472" name="Google Shape;472;p1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11</a:t>
            </a:fld>
            <a:endParaRPr sz="1400" b="0" i="0" u="none" strike="noStrike" cap="none">
              <a:latin typeface="Arial"/>
              <a:ea typeface="Arial"/>
              <a:cs typeface="Arial"/>
              <a:sym typeface="Arial"/>
            </a:endParaRPr>
          </a:p>
        </p:txBody>
      </p:sp>
      <p:sp>
        <p:nvSpPr>
          <p:cNvPr id="473" name="Google Shape;473;p11: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11: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2: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12</a:t>
            </a:fld>
            <a:endParaRPr sz="1200" b="0" i="0" u="none" strike="noStrike" cap="none">
              <a:latin typeface="Arial"/>
              <a:ea typeface="Arial"/>
              <a:cs typeface="Arial"/>
              <a:sym typeface="Arial"/>
            </a:endParaRPr>
          </a:p>
        </p:txBody>
      </p:sp>
      <p:sp>
        <p:nvSpPr>
          <p:cNvPr id="485" name="Google Shape;485;p1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12</a:t>
            </a:fld>
            <a:endParaRPr sz="1400" b="0" i="0" u="none" strike="noStrike" cap="none">
              <a:latin typeface="Arial"/>
              <a:ea typeface="Arial"/>
              <a:cs typeface="Arial"/>
              <a:sym typeface="Arial"/>
            </a:endParaRPr>
          </a:p>
        </p:txBody>
      </p:sp>
      <p:sp>
        <p:nvSpPr>
          <p:cNvPr id="486" name="Google Shape;486;p12: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7" name="Google Shape;487;p12: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3: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13</a:t>
            </a:fld>
            <a:endParaRPr sz="1200" b="0" i="0" u="none" strike="noStrike" cap="none">
              <a:latin typeface="Arial"/>
              <a:ea typeface="Arial"/>
              <a:cs typeface="Arial"/>
              <a:sym typeface="Arial"/>
            </a:endParaRPr>
          </a:p>
        </p:txBody>
      </p:sp>
      <p:sp>
        <p:nvSpPr>
          <p:cNvPr id="498" name="Google Shape;498;p1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13</a:t>
            </a:fld>
            <a:endParaRPr sz="1400" b="0" i="0" u="none" strike="noStrike" cap="none">
              <a:latin typeface="Arial"/>
              <a:ea typeface="Arial"/>
              <a:cs typeface="Arial"/>
              <a:sym typeface="Arial"/>
            </a:endParaRPr>
          </a:p>
        </p:txBody>
      </p:sp>
      <p:sp>
        <p:nvSpPr>
          <p:cNvPr id="499" name="Google Shape;499;p13: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13: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14</a:t>
            </a:fld>
            <a:endParaRPr sz="1200" b="0" i="0" u="none" strike="noStrike" cap="none">
              <a:latin typeface="Arial"/>
              <a:ea typeface="Arial"/>
              <a:cs typeface="Arial"/>
              <a:sym typeface="Arial"/>
            </a:endParaRPr>
          </a:p>
        </p:txBody>
      </p:sp>
      <p:sp>
        <p:nvSpPr>
          <p:cNvPr id="511" name="Google Shape;511;p1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14</a:t>
            </a:fld>
            <a:endParaRPr sz="1400" b="0" i="0" u="none" strike="noStrike" cap="none">
              <a:latin typeface="Arial"/>
              <a:ea typeface="Arial"/>
              <a:cs typeface="Arial"/>
              <a:sym typeface="Arial"/>
            </a:endParaRPr>
          </a:p>
        </p:txBody>
      </p:sp>
      <p:sp>
        <p:nvSpPr>
          <p:cNvPr id="512" name="Google Shape;512;p14: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1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15</a:t>
            </a:fld>
            <a:endParaRPr sz="1200" b="0" i="0" u="none" strike="noStrike" cap="none">
              <a:latin typeface="Arial"/>
              <a:ea typeface="Arial"/>
              <a:cs typeface="Arial"/>
              <a:sym typeface="Arial"/>
            </a:endParaRPr>
          </a:p>
        </p:txBody>
      </p:sp>
      <p:sp>
        <p:nvSpPr>
          <p:cNvPr id="526" name="Google Shape;526;p1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15</a:t>
            </a:fld>
            <a:endParaRPr sz="1400" b="0" i="0" u="none" strike="noStrike" cap="none">
              <a:latin typeface="Arial"/>
              <a:ea typeface="Arial"/>
              <a:cs typeface="Arial"/>
              <a:sym typeface="Arial"/>
            </a:endParaRPr>
          </a:p>
        </p:txBody>
      </p:sp>
      <p:sp>
        <p:nvSpPr>
          <p:cNvPr id="527" name="Google Shape;527;p15: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p1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6: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16</a:t>
            </a:fld>
            <a:endParaRPr sz="1200" b="0" i="0" u="none" strike="noStrike" cap="none">
              <a:latin typeface="Arial"/>
              <a:ea typeface="Arial"/>
              <a:cs typeface="Arial"/>
              <a:sym typeface="Arial"/>
            </a:endParaRPr>
          </a:p>
        </p:txBody>
      </p:sp>
      <p:sp>
        <p:nvSpPr>
          <p:cNvPr id="539" name="Google Shape;539;p1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16</a:t>
            </a:fld>
            <a:endParaRPr sz="1400" b="0" i="0" u="none" strike="noStrike" cap="none">
              <a:latin typeface="Arial"/>
              <a:ea typeface="Arial"/>
              <a:cs typeface="Arial"/>
              <a:sym typeface="Arial"/>
            </a:endParaRPr>
          </a:p>
        </p:txBody>
      </p:sp>
      <p:sp>
        <p:nvSpPr>
          <p:cNvPr id="540" name="Google Shape;540;p16: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1" name="Google Shape;541;p16: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7: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17</a:t>
            </a:fld>
            <a:endParaRPr sz="1200" b="0" i="0" u="none" strike="noStrike" cap="none">
              <a:latin typeface="Arial"/>
              <a:ea typeface="Arial"/>
              <a:cs typeface="Arial"/>
              <a:sym typeface="Arial"/>
            </a:endParaRPr>
          </a:p>
        </p:txBody>
      </p:sp>
      <p:sp>
        <p:nvSpPr>
          <p:cNvPr id="552" name="Google Shape;552;p1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17</a:t>
            </a:fld>
            <a:endParaRPr sz="1400" b="0" i="0" u="none" strike="noStrike" cap="none">
              <a:latin typeface="Arial"/>
              <a:ea typeface="Arial"/>
              <a:cs typeface="Arial"/>
              <a:sym typeface="Arial"/>
            </a:endParaRPr>
          </a:p>
        </p:txBody>
      </p:sp>
      <p:sp>
        <p:nvSpPr>
          <p:cNvPr id="553" name="Google Shape;553;p17: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p17: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8: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18</a:t>
            </a:fld>
            <a:endParaRPr sz="1200" b="0" i="0" u="none" strike="noStrike" cap="none">
              <a:latin typeface="Arial"/>
              <a:ea typeface="Arial"/>
              <a:cs typeface="Arial"/>
              <a:sym typeface="Arial"/>
            </a:endParaRPr>
          </a:p>
        </p:txBody>
      </p:sp>
      <p:sp>
        <p:nvSpPr>
          <p:cNvPr id="567" name="Google Shape;567;p1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18</a:t>
            </a:fld>
            <a:endParaRPr sz="1400" b="0" i="0" u="none" strike="noStrike" cap="none">
              <a:latin typeface="Arial"/>
              <a:ea typeface="Arial"/>
              <a:cs typeface="Arial"/>
              <a:sym typeface="Arial"/>
            </a:endParaRPr>
          </a:p>
        </p:txBody>
      </p:sp>
      <p:sp>
        <p:nvSpPr>
          <p:cNvPr id="568" name="Google Shape;568;p18: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9" name="Google Shape;569;p18: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19</a:t>
            </a:fld>
            <a:endParaRPr sz="1200" b="0" i="0" u="none" strike="noStrike" cap="none">
              <a:latin typeface="Arial"/>
              <a:ea typeface="Arial"/>
              <a:cs typeface="Arial"/>
              <a:sym typeface="Arial"/>
            </a:endParaRPr>
          </a:p>
        </p:txBody>
      </p:sp>
      <p:sp>
        <p:nvSpPr>
          <p:cNvPr id="580" name="Google Shape;580;p1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19</a:t>
            </a:fld>
            <a:endParaRPr sz="1400" b="0" i="0" u="none" strike="noStrike" cap="none">
              <a:latin typeface="Arial"/>
              <a:ea typeface="Arial"/>
              <a:cs typeface="Arial"/>
              <a:sym typeface="Arial"/>
            </a:endParaRPr>
          </a:p>
        </p:txBody>
      </p:sp>
      <p:sp>
        <p:nvSpPr>
          <p:cNvPr id="581" name="Google Shape;581;p19: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2" name="Google Shape;582;p19: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a:t>
            </a:fld>
            <a:endParaRPr sz="1400" b="0" i="0" u="none" strike="noStrike" cap="none">
              <a:latin typeface="Arial"/>
              <a:ea typeface="Arial"/>
              <a:cs typeface="Arial"/>
              <a:sym typeface="Arial"/>
            </a:endParaRPr>
          </a:p>
        </p:txBody>
      </p:sp>
      <p:sp>
        <p:nvSpPr>
          <p:cNvPr id="320" name="Google Shape;320;p2:notes"/>
          <p:cNvSpPr>
            <a:spLocks noGrp="1" noRot="1" noChangeAspect="1"/>
          </p:cNvSpPr>
          <p:nvPr>
            <p:ph type="sldImg" idx="2"/>
          </p:nvPr>
        </p:nvSpPr>
        <p:spPr>
          <a:xfrm>
            <a:off x="217440" y="812880"/>
            <a:ext cx="712296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0: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20</a:t>
            </a:fld>
            <a:endParaRPr sz="1200" b="0" i="0" u="none" strike="noStrike" cap="none">
              <a:latin typeface="Arial"/>
              <a:ea typeface="Arial"/>
              <a:cs typeface="Arial"/>
              <a:sym typeface="Arial"/>
            </a:endParaRPr>
          </a:p>
        </p:txBody>
      </p:sp>
      <p:sp>
        <p:nvSpPr>
          <p:cNvPr id="595" name="Google Shape;595;p2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20</a:t>
            </a:fld>
            <a:endParaRPr sz="1400" b="0" i="0" u="none" strike="noStrike" cap="none">
              <a:latin typeface="Arial"/>
              <a:ea typeface="Arial"/>
              <a:cs typeface="Arial"/>
              <a:sym typeface="Arial"/>
            </a:endParaRPr>
          </a:p>
        </p:txBody>
      </p:sp>
      <p:sp>
        <p:nvSpPr>
          <p:cNvPr id="596" name="Google Shape;596;p20: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7" name="Google Shape;597;p20: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1: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21</a:t>
            </a:fld>
            <a:endParaRPr sz="1200" b="0" i="0" u="none" strike="noStrike" cap="none">
              <a:latin typeface="Arial"/>
              <a:ea typeface="Arial"/>
              <a:cs typeface="Arial"/>
              <a:sym typeface="Arial"/>
            </a:endParaRPr>
          </a:p>
        </p:txBody>
      </p:sp>
      <p:sp>
        <p:nvSpPr>
          <p:cNvPr id="608" name="Google Shape;608;p2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21</a:t>
            </a:fld>
            <a:endParaRPr sz="1400" b="0" i="0" u="none" strike="noStrike" cap="none">
              <a:latin typeface="Arial"/>
              <a:ea typeface="Arial"/>
              <a:cs typeface="Arial"/>
              <a:sym typeface="Arial"/>
            </a:endParaRPr>
          </a:p>
        </p:txBody>
      </p:sp>
      <p:sp>
        <p:nvSpPr>
          <p:cNvPr id="609" name="Google Shape;609;p21: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p21: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2: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22</a:t>
            </a:fld>
            <a:endParaRPr sz="1200" b="0" i="0" u="none" strike="noStrike" cap="none">
              <a:latin typeface="Arial"/>
              <a:ea typeface="Arial"/>
              <a:cs typeface="Arial"/>
              <a:sym typeface="Arial"/>
            </a:endParaRPr>
          </a:p>
        </p:txBody>
      </p:sp>
      <p:sp>
        <p:nvSpPr>
          <p:cNvPr id="621" name="Google Shape;621;p2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22</a:t>
            </a:fld>
            <a:endParaRPr sz="1400" b="0" i="0" u="none" strike="noStrike" cap="none">
              <a:latin typeface="Arial"/>
              <a:ea typeface="Arial"/>
              <a:cs typeface="Arial"/>
              <a:sym typeface="Arial"/>
            </a:endParaRPr>
          </a:p>
        </p:txBody>
      </p:sp>
      <p:sp>
        <p:nvSpPr>
          <p:cNvPr id="622" name="Google Shape;622;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3" name="Google Shape;623;p22: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3: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23</a:t>
            </a:fld>
            <a:endParaRPr sz="1200" b="0" i="0" u="none" strike="noStrike" cap="none">
              <a:latin typeface="Arial"/>
              <a:ea typeface="Arial"/>
              <a:cs typeface="Arial"/>
              <a:sym typeface="Arial"/>
            </a:endParaRPr>
          </a:p>
        </p:txBody>
      </p:sp>
      <p:sp>
        <p:nvSpPr>
          <p:cNvPr id="635" name="Google Shape;635;p2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23</a:t>
            </a:fld>
            <a:endParaRPr sz="1400" b="0" i="0" u="none" strike="noStrike" cap="none">
              <a:latin typeface="Arial"/>
              <a:ea typeface="Arial"/>
              <a:cs typeface="Arial"/>
              <a:sym typeface="Arial"/>
            </a:endParaRPr>
          </a:p>
        </p:txBody>
      </p:sp>
      <p:sp>
        <p:nvSpPr>
          <p:cNvPr id="636" name="Google Shape;636;p23: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p23: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24</a:t>
            </a:fld>
            <a:endParaRPr sz="1200" b="0" i="0" u="none" strike="noStrike" cap="none">
              <a:latin typeface="Arial"/>
              <a:ea typeface="Arial"/>
              <a:cs typeface="Arial"/>
              <a:sym typeface="Arial"/>
            </a:endParaRPr>
          </a:p>
        </p:txBody>
      </p:sp>
      <p:sp>
        <p:nvSpPr>
          <p:cNvPr id="648" name="Google Shape;648;p2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24</a:t>
            </a:fld>
            <a:endParaRPr sz="1400" b="0" i="0" u="none" strike="noStrike" cap="none">
              <a:latin typeface="Arial"/>
              <a:ea typeface="Arial"/>
              <a:cs typeface="Arial"/>
              <a:sym typeface="Arial"/>
            </a:endParaRPr>
          </a:p>
        </p:txBody>
      </p:sp>
      <p:sp>
        <p:nvSpPr>
          <p:cNvPr id="649" name="Google Shape;649;p24: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0" name="Google Shape;650;p2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25</a:t>
            </a:fld>
            <a:endParaRPr sz="1200" b="0" i="0" u="none" strike="noStrike" cap="none">
              <a:latin typeface="Arial"/>
              <a:ea typeface="Arial"/>
              <a:cs typeface="Arial"/>
              <a:sym typeface="Arial"/>
            </a:endParaRPr>
          </a:p>
        </p:txBody>
      </p:sp>
      <p:sp>
        <p:nvSpPr>
          <p:cNvPr id="661" name="Google Shape;661;p2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25</a:t>
            </a:fld>
            <a:endParaRPr sz="1400" b="0" i="0" u="none" strike="noStrike" cap="none">
              <a:latin typeface="Arial"/>
              <a:ea typeface="Arial"/>
              <a:cs typeface="Arial"/>
              <a:sym typeface="Arial"/>
            </a:endParaRPr>
          </a:p>
        </p:txBody>
      </p:sp>
      <p:sp>
        <p:nvSpPr>
          <p:cNvPr id="662" name="Google Shape;662;p25: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3" name="Google Shape;663;p2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3</a:t>
            </a:fld>
            <a:endParaRPr sz="1400" b="0" i="0" u="none" strike="noStrike" cap="none">
              <a:latin typeface="Arial"/>
              <a:ea typeface="Arial"/>
              <a:cs typeface="Arial"/>
              <a:sym typeface="Arial"/>
            </a:endParaRPr>
          </a:p>
        </p:txBody>
      </p:sp>
      <p:sp>
        <p:nvSpPr>
          <p:cNvPr id="340" name="Google Shape;340;p3:notes"/>
          <p:cNvSpPr>
            <a:spLocks noGrp="1" noRot="1" noChangeAspect="1"/>
          </p:cNvSpPr>
          <p:nvPr>
            <p:ph type="sldImg" idx="2"/>
          </p:nvPr>
        </p:nvSpPr>
        <p:spPr>
          <a:xfrm>
            <a:off x="217440" y="812880"/>
            <a:ext cx="712476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4</a:t>
            </a:fld>
            <a:endParaRPr sz="1200" b="0" i="0" u="none" strike="noStrike" cap="none">
              <a:latin typeface="Arial"/>
              <a:ea typeface="Arial"/>
              <a:cs typeface="Arial"/>
              <a:sym typeface="Arial"/>
            </a:endParaRPr>
          </a:p>
        </p:txBody>
      </p:sp>
      <p:sp>
        <p:nvSpPr>
          <p:cNvPr id="377" name="Google Shape;377;p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4</a:t>
            </a:fld>
            <a:endParaRPr sz="1400" b="0" i="0" u="none" strike="noStrike" cap="none">
              <a:latin typeface="Arial"/>
              <a:ea typeface="Arial"/>
              <a:cs typeface="Arial"/>
              <a:sym typeface="Arial"/>
            </a:endParaRPr>
          </a:p>
        </p:txBody>
      </p:sp>
      <p:sp>
        <p:nvSpPr>
          <p:cNvPr id="378" name="Google Shape;378;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5</a:t>
            </a:fld>
            <a:endParaRPr sz="1200" b="0" i="0" u="none" strike="noStrike" cap="none">
              <a:latin typeface="Arial"/>
              <a:ea typeface="Arial"/>
              <a:cs typeface="Arial"/>
              <a:sym typeface="Arial"/>
            </a:endParaRPr>
          </a:p>
        </p:txBody>
      </p:sp>
      <p:sp>
        <p:nvSpPr>
          <p:cNvPr id="392" name="Google Shape;392;p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5</a:t>
            </a:fld>
            <a:endParaRPr sz="1400" b="0" i="0" u="none" strike="noStrike" cap="none">
              <a:latin typeface="Arial"/>
              <a:ea typeface="Arial"/>
              <a:cs typeface="Arial"/>
              <a:sym typeface="Arial"/>
            </a:endParaRPr>
          </a:p>
        </p:txBody>
      </p:sp>
      <p:sp>
        <p:nvSpPr>
          <p:cNvPr id="393" name="Google Shape;393;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6</a:t>
            </a:fld>
            <a:endParaRPr sz="1200" b="0" i="0" u="none" strike="noStrike" cap="none">
              <a:latin typeface="Arial"/>
              <a:ea typeface="Arial"/>
              <a:cs typeface="Arial"/>
              <a:sym typeface="Arial"/>
            </a:endParaRPr>
          </a:p>
        </p:txBody>
      </p:sp>
      <p:sp>
        <p:nvSpPr>
          <p:cNvPr id="405" name="Google Shape;405;p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6</a:t>
            </a:fld>
            <a:endParaRPr sz="1400" b="0" i="0" u="none" strike="noStrike" cap="none">
              <a:latin typeface="Arial"/>
              <a:ea typeface="Arial"/>
              <a:cs typeface="Arial"/>
              <a:sym typeface="Arial"/>
            </a:endParaRPr>
          </a:p>
        </p:txBody>
      </p:sp>
      <p:sp>
        <p:nvSpPr>
          <p:cNvPr id="406" name="Google Shape;406;p6: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6: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7: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7</a:t>
            </a:fld>
            <a:endParaRPr sz="1200" b="0" i="0" u="none" strike="noStrike" cap="none">
              <a:latin typeface="Arial"/>
              <a:ea typeface="Arial"/>
              <a:cs typeface="Arial"/>
              <a:sym typeface="Arial"/>
            </a:endParaRPr>
          </a:p>
        </p:txBody>
      </p:sp>
      <p:sp>
        <p:nvSpPr>
          <p:cNvPr id="419" name="Google Shape;419;p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7</a:t>
            </a:fld>
            <a:endParaRPr sz="1400" b="0" i="0" u="none" strike="noStrike" cap="none">
              <a:latin typeface="Arial"/>
              <a:ea typeface="Arial"/>
              <a:cs typeface="Arial"/>
              <a:sym typeface="Arial"/>
            </a:endParaRPr>
          </a:p>
        </p:txBody>
      </p:sp>
      <p:sp>
        <p:nvSpPr>
          <p:cNvPr id="420" name="Google Shape;420;p7: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7: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8</a:t>
            </a:fld>
            <a:endParaRPr sz="1200" b="0" i="0" u="none" strike="noStrike" cap="none">
              <a:latin typeface="Arial"/>
              <a:ea typeface="Arial"/>
              <a:cs typeface="Arial"/>
              <a:sym typeface="Arial"/>
            </a:endParaRPr>
          </a:p>
        </p:txBody>
      </p:sp>
      <p:sp>
        <p:nvSpPr>
          <p:cNvPr id="433" name="Google Shape;433;p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8</a:t>
            </a:fld>
            <a:endParaRPr sz="1400" b="0" i="0" u="none" strike="noStrike" cap="none">
              <a:latin typeface="Arial"/>
              <a:ea typeface="Arial"/>
              <a:cs typeface="Arial"/>
              <a:sym typeface="Arial"/>
            </a:endParaRPr>
          </a:p>
        </p:txBody>
      </p:sp>
      <p:sp>
        <p:nvSpPr>
          <p:cNvPr id="434" name="Google Shape;434;p8: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8: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9</a:t>
            </a:fld>
            <a:endParaRPr sz="1200" b="0" i="0" u="none" strike="noStrike" cap="none">
              <a:latin typeface="Arial"/>
              <a:ea typeface="Arial"/>
              <a:cs typeface="Arial"/>
              <a:sym typeface="Arial"/>
            </a:endParaRPr>
          </a:p>
        </p:txBody>
      </p:sp>
      <p:sp>
        <p:nvSpPr>
          <p:cNvPr id="446" name="Google Shape;446;p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9</a:t>
            </a:fld>
            <a:endParaRPr sz="1400" b="0" i="0" u="none" strike="noStrike" cap="none">
              <a:latin typeface="Arial"/>
              <a:ea typeface="Arial"/>
              <a:cs typeface="Arial"/>
              <a:sym typeface="Arial"/>
            </a:endParaRPr>
          </a:p>
        </p:txBody>
      </p:sp>
      <p:sp>
        <p:nvSpPr>
          <p:cNvPr id="447" name="Google Shape;447;p9: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9: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1"/>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2"/>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2"/>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5" name="Google Shape;65;p13"/>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13"/>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7" name="Google Shape;67;p13"/>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8" name="Google Shape;68;p13"/>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13"/>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18"/>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2"/>
        <p:cNvGrpSpPr/>
        <p:nvPr/>
      </p:nvGrpSpPr>
      <p:grpSpPr>
        <a:xfrm>
          <a:off x="0" y="0"/>
          <a:ext cx="0" cy="0"/>
          <a:chOff x="0" y="0"/>
          <a:chExt cx="0" cy="0"/>
        </a:xfrm>
      </p:grpSpPr>
      <p:sp>
        <p:nvSpPr>
          <p:cNvPr id="93" name="Google Shape;93;p20"/>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1"/>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1"/>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2"/>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3"/>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3"/>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4"/>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5"/>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5"/>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5"/>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25"/>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2" name="Google Shape;122;p26"/>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3" name="Google Shape;123;p26"/>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 name="Google Shape;124;p26"/>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 name="Google Shape;125;p26"/>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26"/>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9"/>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0"/>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1"/>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31"/>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9"/>
        <p:cNvGrpSpPr/>
        <p:nvPr/>
      </p:nvGrpSpPr>
      <p:grpSpPr>
        <a:xfrm>
          <a:off x="0" y="0"/>
          <a:ext cx="0" cy="0"/>
          <a:chOff x="0" y="0"/>
          <a:chExt cx="0" cy="0"/>
        </a:xfrm>
      </p:grpSpPr>
      <p:sp>
        <p:nvSpPr>
          <p:cNvPr id="150" name="Google Shape;150;p33"/>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4"/>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34"/>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34"/>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5"/>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35"/>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35"/>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1"/>
        <p:cNvGrpSpPr/>
        <p:nvPr/>
      </p:nvGrpSpPr>
      <p:grpSpPr>
        <a:xfrm>
          <a:off x="0" y="0"/>
          <a:ext cx="0" cy="0"/>
          <a:chOff x="0" y="0"/>
          <a:chExt cx="0" cy="0"/>
        </a:xfrm>
      </p:grpSpPr>
      <p:sp>
        <p:nvSpPr>
          <p:cNvPr id="162" name="Google Shape;162;p3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6"/>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6"/>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7"/>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7"/>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8"/>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38"/>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38"/>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38"/>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9"/>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 name="Google Shape;179;p39"/>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 name="Google Shape;180;p39"/>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39"/>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2" name="Google Shape;182;p39"/>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3" name="Google Shape;183;p39"/>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8"/>
        <p:cNvGrpSpPr/>
        <p:nvPr/>
      </p:nvGrpSpPr>
      <p:grpSpPr>
        <a:xfrm>
          <a:off x="0" y="0"/>
          <a:ext cx="0" cy="0"/>
          <a:chOff x="0" y="0"/>
          <a:chExt cx="0" cy="0"/>
        </a:xfrm>
      </p:grpSpPr>
      <p:sp>
        <p:nvSpPr>
          <p:cNvPr id="199" name="Google Shape;199;p4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2"/>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3"/>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5"/>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4"/>
        <p:cNvGrpSpPr/>
        <p:nvPr/>
      </p:nvGrpSpPr>
      <p:grpSpPr>
        <a:xfrm>
          <a:off x="0" y="0"/>
          <a:ext cx="0" cy="0"/>
          <a:chOff x="0" y="0"/>
          <a:chExt cx="0" cy="0"/>
        </a:xfrm>
      </p:grpSpPr>
      <p:sp>
        <p:nvSpPr>
          <p:cNvPr id="205" name="Google Shape;205;p4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4"/>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44"/>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4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0"/>
        <p:cNvGrpSpPr/>
        <p:nvPr/>
      </p:nvGrpSpPr>
      <p:grpSpPr>
        <a:xfrm>
          <a:off x="0" y="0"/>
          <a:ext cx="0" cy="0"/>
          <a:chOff x="0" y="0"/>
          <a:chExt cx="0" cy="0"/>
        </a:xfrm>
      </p:grpSpPr>
      <p:sp>
        <p:nvSpPr>
          <p:cNvPr id="211" name="Google Shape;211;p46"/>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12"/>
        <p:cNvGrpSpPr/>
        <p:nvPr/>
      </p:nvGrpSpPr>
      <p:grpSpPr>
        <a:xfrm>
          <a:off x="0" y="0"/>
          <a:ext cx="0" cy="0"/>
          <a:chOff x="0" y="0"/>
          <a:chExt cx="0" cy="0"/>
        </a:xfrm>
      </p:grpSpPr>
      <p:sp>
        <p:nvSpPr>
          <p:cNvPr id="213" name="Google Shape;213;p4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7"/>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47"/>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47"/>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17"/>
        <p:cNvGrpSpPr/>
        <p:nvPr/>
      </p:nvGrpSpPr>
      <p:grpSpPr>
        <a:xfrm>
          <a:off x="0" y="0"/>
          <a:ext cx="0" cy="0"/>
          <a:chOff x="0" y="0"/>
          <a:chExt cx="0" cy="0"/>
        </a:xfrm>
      </p:grpSpPr>
      <p:sp>
        <p:nvSpPr>
          <p:cNvPr id="218" name="Google Shape;218;p4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8"/>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48"/>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48"/>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22"/>
        <p:cNvGrpSpPr/>
        <p:nvPr/>
      </p:nvGrpSpPr>
      <p:grpSpPr>
        <a:xfrm>
          <a:off x="0" y="0"/>
          <a:ext cx="0" cy="0"/>
          <a:chOff x="0" y="0"/>
          <a:chExt cx="0" cy="0"/>
        </a:xfrm>
      </p:grpSpPr>
      <p:sp>
        <p:nvSpPr>
          <p:cNvPr id="223" name="Google Shape;223;p4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49"/>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49"/>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49"/>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27"/>
        <p:cNvGrpSpPr/>
        <p:nvPr/>
      </p:nvGrpSpPr>
      <p:grpSpPr>
        <a:xfrm>
          <a:off x="0" y="0"/>
          <a:ext cx="0" cy="0"/>
          <a:chOff x="0" y="0"/>
          <a:chExt cx="0" cy="0"/>
        </a:xfrm>
      </p:grpSpPr>
      <p:sp>
        <p:nvSpPr>
          <p:cNvPr id="228" name="Google Shape;228;p5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0"/>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50"/>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31"/>
        <p:cNvGrpSpPr/>
        <p:nvPr/>
      </p:nvGrpSpPr>
      <p:grpSpPr>
        <a:xfrm>
          <a:off x="0" y="0"/>
          <a:ext cx="0" cy="0"/>
          <a:chOff x="0" y="0"/>
          <a:chExt cx="0" cy="0"/>
        </a:xfrm>
      </p:grpSpPr>
      <p:sp>
        <p:nvSpPr>
          <p:cNvPr id="232" name="Google Shape;232;p5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51"/>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51"/>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51"/>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6" name="Google Shape;236;p51"/>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7"/>
        <p:cNvGrpSpPr/>
        <p:nvPr/>
      </p:nvGrpSpPr>
      <p:grpSpPr>
        <a:xfrm>
          <a:off x="0" y="0"/>
          <a:ext cx="0" cy="0"/>
          <a:chOff x="0" y="0"/>
          <a:chExt cx="0" cy="0"/>
        </a:xfrm>
      </p:grpSpPr>
      <p:sp>
        <p:nvSpPr>
          <p:cNvPr id="238" name="Google Shape;238;p5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52"/>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0" name="Google Shape;240;p52"/>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1" name="Google Shape;241;p52"/>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2" name="Google Shape;242;p52"/>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3" name="Google Shape;243;p52"/>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4" name="Google Shape;244;p52"/>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9"/>
        <p:cNvGrpSpPr/>
        <p:nvPr/>
      </p:nvGrpSpPr>
      <p:grpSpPr>
        <a:xfrm>
          <a:off x="0" y="0"/>
          <a:ext cx="0" cy="0"/>
          <a:chOff x="0" y="0"/>
          <a:chExt cx="0" cy="0"/>
        </a:xfrm>
      </p:grpSpPr>
      <p:sp>
        <p:nvSpPr>
          <p:cNvPr id="260" name="Google Shape;260;p5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55"/>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62"/>
        <p:cNvGrpSpPr/>
        <p:nvPr/>
      </p:nvGrpSpPr>
      <p:grpSpPr>
        <a:xfrm>
          <a:off x="0" y="0"/>
          <a:ext cx="0" cy="0"/>
          <a:chOff x="0" y="0"/>
          <a:chExt cx="0" cy="0"/>
        </a:xfrm>
      </p:grpSpPr>
      <p:sp>
        <p:nvSpPr>
          <p:cNvPr id="263" name="Google Shape;263;p5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6"/>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65"/>
        <p:cNvGrpSpPr/>
        <p:nvPr/>
      </p:nvGrpSpPr>
      <p:grpSpPr>
        <a:xfrm>
          <a:off x="0" y="0"/>
          <a:ext cx="0" cy="0"/>
          <a:chOff x="0" y="0"/>
          <a:chExt cx="0" cy="0"/>
        </a:xfrm>
      </p:grpSpPr>
      <p:sp>
        <p:nvSpPr>
          <p:cNvPr id="266" name="Google Shape;266;p5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57"/>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57"/>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9"/>
        <p:cNvGrpSpPr/>
        <p:nvPr/>
      </p:nvGrpSpPr>
      <p:grpSpPr>
        <a:xfrm>
          <a:off x="0" y="0"/>
          <a:ext cx="0" cy="0"/>
          <a:chOff x="0" y="0"/>
          <a:chExt cx="0" cy="0"/>
        </a:xfrm>
      </p:grpSpPr>
      <p:sp>
        <p:nvSpPr>
          <p:cNvPr id="270" name="Google Shape;270;p5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71"/>
        <p:cNvGrpSpPr/>
        <p:nvPr/>
      </p:nvGrpSpPr>
      <p:grpSpPr>
        <a:xfrm>
          <a:off x="0" y="0"/>
          <a:ext cx="0" cy="0"/>
          <a:chOff x="0" y="0"/>
          <a:chExt cx="0" cy="0"/>
        </a:xfrm>
      </p:grpSpPr>
      <p:sp>
        <p:nvSpPr>
          <p:cNvPr id="272" name="Google Shape;272;p59"/>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3"/>
        <p:cNvGrpSpPr/>
        <p:nvPr/>
      </p:nvGrpSpPr>
      <p:grpSpPr>
        <a:xfrm>
          <a:off x="0" y="0"/>
          <a:ext cx="0" cy="0"/>
          <a:chOff x="0" y="0"/>
          <a:chExt cx="0" cy="0"/>
        </a:xfrm>
      </p:grpSpPr>
      <p:sp>
        <p:nvSpPr>
          <p:cNvPr id="274" name="Google Shape;274;p6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0"/>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60"/>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60"/>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78"/>
        <p:cNvGrpSpPr/>
        <p:nvPr/>
      </p:nvGrpSpPr>
      <p:grpSpPr>
        <a:xfrm>
          <a:off x="0" y="0"/>
          <a:ext cx="0" cy="0"/>
          <a:chOff x="0" y="0"/>
          <a:chExt cx="0" cy="0"/>
        </a:xfrm>
      </p:grpSpPr>
      <p:sp>
        <p:nvSpPr>
          <p:cNvPr id="279" name="Google Shape;279;p6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61"/>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61"/>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61"/>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83"/>
        <p:cNvGrpSpPr/>
        <p:nvPr/>
      </p:nvGrpSpPr>
      <p:grpSpPr>
        <a:xfrm>
          <a:off x="0" y="0"/>
          <a:ext cx="0" cy="0"/>
          <a:chOff x="0" y="0"/>
          <a:chExt cx="0" cy="0"/>
        </a:xfrm>
      </p:grpSpPr>
      <p:sp>
        <p:nvSpPr>
          <p:cNvPr id="284" name="Google Shape;284;p6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62"/>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6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62"/>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88"/>
        <p:cNvGrpSpPr/>
        <p:nvPr/>
      </p:nvGrpSpPr>
      <p:grpSpPr>
        <a:xfrm>
          <a:off x="0" y="0"/>
          <a:ext cx="0" cy="0"/>
          <a:chOff x="0" y="0"/>
          <a:chExt cx="0" cy="0"/>
        </a:xfrm>
      </p:grpSpPr>
      <p:sp>
        <p:nvSpPr>
          <p:cNvPr id="289" name="Google Shape;289;p6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63"/>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63"/>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92"/>
        <p:cNvGrpSpPr/>
        <p:nvPr/>
      </p:nvGrpSpPr>
      <p:grpSpPr>
        <a:xfrm>
          <a:off x="0" y="0"/>
          <a:ext cx="0" cy="0"/>
          <a:chOff x="0" y="0"/>
          <a:chExt cx="0" cy="0"/>
        </a:xfrm>
      </p:grpSpPr>
      <p:sp>
        <p:nvSpPr>
          <p:cNvPr id="293" name="Google Shape;293;p6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64"/>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64"/>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6" name="Google Shape;296;p64"/>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7" name="Google Shape;297;p64"/>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5"/>
        <p:cNvGrpSpPr/>
        <p:nvPr/>
      </p:nvGrpSpPr>
      <p:grpSpPr>
        <a:xfrm>
          <a:off x="0" y="0"/>
          <a:ext cx="0" cy="0"/>
          <a:chOff x="0" y="0"/>
          <a:chExt cx="0" cy="0"/>
        </a:xfrm>
      </p:grpSpPr>
      <p:sp>
        <p:nvSpPr>
          <p:cNvPr id="36" name="Google Shape;36;p7"/>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98"/>
        <p:cNvGrpSpPr/>
        <p:nvPr/>
      </p:nvGrpSpPr>
      <p:grpSpPr>
        <a:xfrm>
          <a:off x="0" y="0"/>
          <a:ext cx="0" cy="0"/>
          <a:chOff x="0" y="0"/>
          <a:chExt cx="0" cy="0"/>
        </a:xfrm>
      </p:grpSpPr>
      <p:sp>
        <p:nvSpPr>
          <p:cNvPr id="299" name="Google Shape;299;p6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65"/>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1" name="Google Shape;301;p65"/>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2" name="Google Shape;302;p65"/>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3" name="Google Shape;303;p65"/>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4" name="Google Shape;304;p65"/>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5" name="Google Shape;305;p65"/>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8"/>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8"/>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9"/>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9"/>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0"/>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0"/>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11" name="Google Shape;11;p1"/>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12" name="Google Shape;12;p1"/>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3" name="Google Shape;13;p1"/>
          <p:cNvSpPr/>
          <p:nvPr/>
        </p:nvSpPr>
        <p:spPr>
          <a:xfrm>
            <a:off x="0" y="7337880"/>
            <a:ext cx="2320560" cy="2949120"/>
          </a:xfrm>
          <a:custGeom>
            <a:avLst/>
            <a:gdLst/>
            <a:ahLst/>
            <a:cxnLst/>
            <a:rect l="l" t="t" r="r" b="b"/>
            <a:pathLst>
              <a:path w="2320748" h="2949238" extrusionOk="0">
                <a:moveTo>
                  <a:pt x="2320748" y="2949238"/>
                </a:moveTo>
                <a:lnTo>
                  <a:pt x="0" y="2949238"/>
                </a:lnTo>
                <a:lnTo>
                  <a:pt x="0" y="0"/>
                </a:lnTo>
                <a:lnTo>
                  <a:pt x="2320748" y="2320062"/>
                </a:lnTo>
                <a:lnTo>
                  <a:pt x="2320748" y="2949238"/>
                </a:lnTo>
                <a:close/>
              </a:path>
            </a:pathLst>
          </a:custGeom>
          <a:solidFill>
            <a:srgbClr val="152D54"/>
          </a:solidFill>
          <a:ln>
            <a:noFill/>
          </a:ln>
        </p:spPr>
      </p:sp>
      <p:pic>
        <p:nvPicPr>
          <p:cNvPr id="14" name="Google Shape;14;p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144000" y="2377440"/>
            <a:ext cx="6762240" cy="3247560"/>
          </a:xfrm>
          <a:prstGeom prst="rect">
            <a:avLst/>
          </a:prstGeom>
          <a:noFill/>
          <a:ln>
            <a:noFill/>
          </a:ln>
        </p:spPr>
      </p:pic>
      <p:sp>
        <p:nvSpPr>
          <p:cNvPr id="15" name="Google Shape;15;p1"/>
          <p:cNvSpPr/>
          <p:nvPr/>
        </p:nvSpPr>
        <p:spPr>
          <a:xfrm>
            <a:off x="1919520" y="0"/>
            <a:ext cx="1333080" cy="10286640"/>
          </a:xfrm>
          <a:custGeom>
            <a:avLst/>
            <a:gdLst/>
            <a:ahLst/>
            <a:cxnLst/>
            <a:rect l="l" t="t" r="r" b="b"/>
            <a:pathLst>
              <a:path w="1333499" h="10286999" extrusionOk="0">
                <a:moveTo>
                  <a:pt x="1333499" y="10286999"/>
                </a:moveTo>
                <a:lnTo>
                  <a:pt x="0" y="10286999"/>
                </a:lnTo>
                <a:lnTo>
                  <a:pt x="0" y="0"/>
                </a:lnTo>
                <a:lnTo>
                  <a:pt x="1333499" y="0"/>
                </a:lnTo>
                <a:lnTo>
                  <a:pt x="1333499" y="10286999"/>
                </a:lnTo>
                <a:close/>
              </a:path>
            </a:pathLst>
          </a:custGeom>
          <a:solidFill>
            <a:srgbClr val="FF1B20"/>
          </a:solidFill>
          <a:ln>
            <a:noFill/>
          </a:ln>
        </p:spPr>
      </p:sp>
      <p:sp>
        <p:nvSpPr>
          <p:cNvPr id="16" name="Google Shape;16;p1"/>
          <p:cNvSpPr/>
          <p:nvPr/>
        </p:nvSpPr>
        <p:spPr>
          <a:xfrm>
            <a:off x="0" y="1779480"/>
            <a:ext cx="5175000" cy="8507520"/>
          </a:xfrm>
          <a:custGeom>
            <a:avLst/>
            <a:gdLst/>
            <a:ahLst/>
            <a:cxnLst/>
            <a:rect l="l" t="t" r="r" b="b"/>
            <a:pathLst>
              <a:path w="5175148" h="8507438" extrusionOk="0">
                <a:moveTo>
                  <a:pt x="2320747" y="2320061"/>
                </a:moveTo>
                <a:lnTo>
                  <a:pt x="0" y="0"/>
                </a:lnTo>
                <a:lnTo>
                  <a:pt x="0" y="5162562"/>
                </a:lnTo>
                <a:lnTo>
                  <a:pt x="2320747" y="7482611"/>
                </a:lnTo>
                <a:lnTo>
                  <a:pt x="2320747" y="2320061"/>
                </a:lnTo>
                <a:close/>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sp>
      <p:sp>
        <p:nvSpPr>
          <p:cNvPr id="17" name="Google Shape;17;p1"/>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 name="Google Shape;18;p1"/>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1"/>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20" name="Google Shape;20;p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1" name="Google Shape;21;p1"/>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4"/>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72" name="Google Shape;72;p14"/>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73" name="Google Shape;73;p14"/>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74" name="Google Shape;74;p14"/>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5" name="Google Shape;75;p14"/>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6" name="Google Shape;76;p14"/>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77" name="Google Shape;77;p1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8" name="Google Shape;78;p14"/>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27"/>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152D54"/>
          </a:solidFill>
          <a:ln>
            <a:noFill/>
          </a:ln>
        </p:spPr>
      </p:sp>
      <p:sp>
        <p:nvSpPr>
          <p:cNvPr id="129" name="Google Shape;129;p27"/>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30" name="Google Shape;130;p27"/>
          <p:cNvSpPr/>
          <p:nvPr/>
        </p:nvSpPr>
        <p:spPr>
          <a:xfrm>
            <a:off x="2322720" y="8517240"/>
            <a:ext cx="6816960" cy="1769400"/>
          </a:xfrm>
          <a:custGeom>
            <a:avLst/>
            <a:gdLst/>
            <a:ahLst/>
            <a:cxnLst/>
            <a:rect l="l" t="t" r="r" b="b"/>
            <a:pathLst>
              <a:path w="6817229" h="1769728" extrusionOk="0">
                <a:moveTo>
                  <a:pt x="6817229" y="0"/>
                </a:moveTo>
                <a:lnTo>
                  <a:pt x="5048259" y="1769728"/>
                </a:lnTo>
                <a:lnTo>
                  <a:pt x="0" y="1769728"/>
                </a:lnTo>
                <a:lnTo>
                  <a:pt x="1768979" y="0"/>
                </a:lnTo>
                <a:lnTo>
                  <a:pt x="6817229" y="0"/>
                </a:lnTo>
                <a:close/>
              </a:path>
            </a:pathLst>
          </a:custGeom>
          <a:solidFill>
            <a:srgbClr val="FF1B20"/>
          </a:solidFill>
          <a:ln>
            <a:noFill/>
          </a:ln>
        </p:spPr>
      </p:sp>
      <p:sp>
        <p:nvSpPr>
          <p:cNvPr id="131" name="Google Shape;131;p27"/>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2" name="Google Shape;132;p27"/>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3" name="Google Shape;133;p27"/>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134" name="Google Shape;134;p2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27"/>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40"/>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186" name="Google Shape;186;p40"/>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187" name="Google Shape;187;p40"/>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88" name="Google Shape;188;p40"/>
          <p:cNvSpPr/>
          <p:nvPr/>
        </p:nvSpPr>
        <p:spPr>
          <a:xfrm>
            <a:off x="0" y="7337880"/>
            <a:ext cx="2320560" cy="2949120"/>
          </a:xfrm>
          <a:custGeom>
            <a:avLst/>
            <a:gdLst/>
            <a:ahLst/>
            <a:cxnLst/>
            <a:rect l="l" t="t" r="r" b="b"/>
            <a:pathLst>
              <a:path w="2320748" h="2949236" extrusionOk="0">
                <a:moveTo>
                  <a:pt x="2320748" y="2949236"/>
                </a:moveTo>
                <a:lnTo>
                  <a:pt x="0" y="2949236"/>
                </a:lnTo>
                <a:lnTo>
                  <a:pt x="0" y="0"/>
                </a:lnTo>
                <a:lnTo>
                  <a:pt x="2320748" y="2320062"/>
                </a:lnTo>
                <a:lnTo>
                  <a:pt x="2320748" y="2949236"/>
                </a:lnTo>
                <a:close/>
              </a:path>
            </a:pathLst>
          </a:custGeom>
          <a:solidFill>
            <a:srgbClr val="152D54"/>
          </a:solidFill>
          <a:ln>
            <a:noFill/>
          </a:ln>
        </p:spPr>
      </p:sp>
      <p:sp>
        <p:nvSpPr>
          <p:cNvPr id="189" name="Google Shape;189;p40"/>
          <p:cNvSpPr/>
          <p:nvPr/>
        </p:nvSpPr>
        <p:spPr>
          <a:xfrm>
            <a:off x="1919520" y="0"/>
            <a:ext cx="1333080" cy="10286640"/>
          </a:xfrm>
          <a:custGeom>
            <a:avLst/>
            <a:gdLst/>
            <a:ahLst/>
            <a:cxnLst/>
            <a:rect l="l" t="t" r="r" b="b"/>
            <a:pathLst>
              <a:path w="1333499" h="10286999" extrusionOk="0">
                <a:moveTo>
                  <a:pt x="1333499" y="10286999"/>
                </a:moveTo>
                <a:lnTo>
                  <a:pt x="0" y="10286999"/>
                </a:lnTo>
                <a:lnTo>
                  <a:pt x="0" y="0"/>
                </a:lnTo>
                <a:lnTo>
                  <a:pt x="1333499" y="0"/>
                </a:lnTo>
                <a:lnTo>
                  <a:pt x="1333499" y="10286999"/>
                </a:lnTo>
                <a:close/>
              </a:path>
            </a:pathLst>
          </a:custGeom>
          <a:solidFill>
            <a:srgbClr val="FF1B20"/>
          </a:solidFill>
          <a:ln>
            <a:noFill/>
          </a:ln>
        </p:spPr>
      </p:sp>
      <p:sp>
        <p:nvSpPr>
          <p:cNvPr id="190" name="Google Shape;190;p40"/>
          <p:cNvSpPr/>
          <p:nvPr/>
        </p:nvSpPr>
        <p:spPr>
          <a:xfrm>
            <a:off x="0" y="1779480"/>
            <a:ext cx="5175000" cy="8507520"/>
          </a:xfrm>
          <a:custGeom>
            <a:avLst/>
            <a:gdLst/>
            <a:ahLst/>
            <a:cxnLst/>
            <a:rect l="l" t="t" r="r" b="b"/>
            <a:pathLst>
              <a:path w="5175148" h="8507425" extrusionOk="0">
                <a:moveTo>
                  <a:pt x="2320747" y="2320061"/>
                </a:moveTo>
                <a:lnTo>
                  <a:pt x="0" y="0"/>
                </a:lnTo>
                <a:lnTo>
                  <a:pt x="0" y="5162550"/>
                </a:lnTo>
                <a:lnTo>
                  <a:pt x="2320747" y="7482611"/>
                </a:lnTo>
                <a:lnTo>
                  <a:pt x="2320747" y="2320061"/>
                </a:lnTo>
                <a:close/>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sp>
      <p:pic>
        <p:nvPicPr>
          <p:cNvPr id="191" name="Google Shape;191;p40"/>
          <p:cNvPicPr preferRelativeResize="0"/>
          <p:nvPr/>
        </p:nvPicPr>
        <p:blipFill rotWithShape="1">
          <a:blip r:embed="rId14">
            <a:alphaModFix/>
          </a:blip>
          <a:srcRect/>
          <a:stretch/>
        </p:blipFill>
        <p:spPr>
          <a:xfrm>
            <a:off x="6370560" y="9572760"/>
            <a:ext cx="11739960" cy="529560"/>
          </a:xfrm>
          <a:prstGeom prst="rect">
            <a:avLst/>
          </a:prstGeom>
          <a:noFill/>
          <a:ln>
            <a:noFill/>
          </a:ln>
        </p:spPr>
      </p:pic>
      <p:sp>
        <p:nvSpPr>
          <p:cNvPr id="192" name="Google Shape;192;p40"/>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3" name="Google Shape;193;p40"/>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4" name="Google Shape;194;p40"/>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195" name="Google Shape;195;p4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6" name="Google Shape;196;p40"/>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sp>
        <p:nvSpPr>
          <p:cNvPr id="246" name="Google Shape;246;p53"/>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247" name="Google Shape;247;p53"/>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248" name="Google Shape;248;p53"/>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249" name="Google Shape;249;p53"/>
          <p:cNvSpPr/>
          <p:nvPr/>
        </p:nvSpPr>
        <p:spPr>
          <a:xfrm>
            <a:off x="0" y="7337880"/>
            <a:ext cx="2320560" cy="2949120"/>
          </a:xfrm>
          <a:custGeom>
            <a:avLst/>
            <a:gdLst/>
            <a:ahLst/>
            <a:cxnLst/>
            <a:rect l="l" t="t" r="r" b="b"/>
            <a:pathLst>
              <a:path w="2320748" h="2949238" extrusionOk="0">
                <a:moveTo>
                  <a:pt x="2320748" y="2949238"/>
                </a:moveTo>
                <a:lnTo>
                  <a:pt x="0" y="2949238"/>
                </a:lnTo>
                <a:lnTo>
                  <a:pt x="0" y="0"/>
                </a:lnTo>
                <a:lnTo>
                  <a:pt x="2320748" y="2320062"/>
                </a:lnTo>
                <a:lnTo>
                  <a:pt x="2320748" y="2949238"/>
                </a:lnTo>
                <a:close/>
              </a:path>
            </a:pathLst>
          </a:custGeom>
          <a:solidFill>
            <a:srgbClr val="152D54"/>
          </a:solidFill>
          <a:ln>
            <a:noFill/>
          </a:ln>
        </p:spPr>
      </p:sp>
      <p:pic>
        <p:nvPicPr>
          <p:cNvPr id="250" name="Google Shape;250;p5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144000" y="2377440"/>
            <a:ext cx="6762240" cy="3247560"/>
          </a:xfrm>
          <a:prstGeom prst="rect">
            <a:avLst/>
          </a:prstGeom>
          <a:noFill/>
          <a:ln>
            <a:noFill/>
          </a:ln>
        </p:spPr>
      </p:pic>
      <p:sp>
        <p:nvSpPr>
          <p:cNvPr id="251" name="Google Shape;251;p53"/>
          <p:cNvSpPr/>
          <p:nvPr/>
        </p:nvSpPr>
        <p:spPr>
          <a:xfrm>
            <a:off x="1919520" y="0"/>
            <a:ext cx="1333080" cy="10286640"/>
          </a:xfrm>
          <a:custGeom>
            <a:avLst/>
            <a:gdLst/>
            <a:ahLst/>
            <a:cxnLst/>
            <a:rect l="l" t="t" r="r" b="b"/>
            <a:pathLst>
              <a:path w="1333499" h="10286999" extrusionOk="0">
                <a:moveTo>
                  <a:pt x="1333499" y="10286999"/>
                </a:moveTo>
                <a:lnTo>
                  <a:pt x="0" y="10286999"/>
                </a:lnTo>
                <a:lnTo>
                  <a:pt x="0" y="0"/>
                </a:lnTo>
                <a:lnTo>
                  <a:pt x="1333499" y="0"/>
                </a:lnTo>
                <a:lnTo>
                  <a:pt x="1333499" y="10286999"/>
                </a:lnTo>
                <a:close/>
              </a:path>
            </a:pathLst>
          </a:custGeom>
          <a:solidFill>
            <a:srgbClr val="FF1B20"/>
          </a:solidFill>
          <a:ln>
            <a:noFill/>
          </a:ln>
        </p:spPr>
      </p:sp>
      <p:sp>
        <p:nvSpPr>
          <p:cNvPr id="252" name="Google Shape;252;p53"/>
          <p:cNvSpPr/>
          <p:nvPr/>
        </p:nvSpPr>
        <p:spPr>
          <a:xfrm>
            <a:off x="0" y="1779480"/>
            <a:ext cx="5175000" cy="8507520"/>
          </a:xfrm>
          <a:custGeom>
            <a:avLst/>
            <a:gdLst/>
            <a:ahLst/>
            <a:cxnLst/>
            <a:rect l="l" t="t" r="r" b="b"/>
            <a:pathLst>
              <a:path w="5175148" h="8507438" extrusionOk="0">
                <a:moveTo>
                  <a:pt x="2320747" y="2320061"/>
                </a:moveTo>
                <a:lnTo>
                  <a:pt x="0" y="0"/>
                </a:lnTo>
                <a:lnTo>
                  <a:pt x="0" y="5162562"/>
                </a:lnTo>
                <a:lnTo>
                  <a:pt x="2320747" y="7482611"/>
                </a:lnTo>
                <a:lnTo>
                  <a:pt x="2320747" y="2320061"/>
                </a:lnTo>
                <a:close/>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sp>
      <p:sp>
        <p:nvSpPr>
          <p:cNvPr id="253" name="Google Shape;253;p53"/>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4" name="Google Shape;254;p53"/>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5" name="Google Shape;255;p53"/>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256" name="Google Shape;256;p5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7" name="Google Shape;257;p53"/>
          <p:cNvSpPr txBox="1">
            <a:spLocks noGrp="1"/>
          </p:cNvSpPr>
          <p:nvPr>
            <p:ph type="body" idx="1"/>
          </p:nvPr>
        </p:nvSpPr>
        <p:spPr>
          <a:xfrm>
            <a:off x="914400" y="2406960"/>
            <a:ext cx="16458840" cy="67888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6.jpe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32.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0"/>
        <p:cNvGrpSpPr/>
        <p:nvPr/>
      </p:nvGrpSpPr>
      <p:grpSpPr>
        <a:xfrm>
          <a:off x="0" y="0"/>
          <a:ext cx="0" cy="0"/>
          <a:chOff x="0" y="0"/>
          <a:chExt cx="0" cy="0"/>
        </a:xfrm>
      </p:grpSpPr>
      <p:sp>
        <p:nvSpPr>
          <p:cNvPr id="311" name="Google Shape;311;p66"/>
          <p:cNvSpPr/>
          <p:nvPr/>
        </p:nvSpPr>
        <p:spPr>
          <a:xfrm>
            <a:off x="9563040" y="6058080"/>
            <a:ext cx="6019560" cy="93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68025" rIns="0" bIns="0" anchor="t" anchorCtr="0">
            <a:noAutofit/>
          </a:bodyPr>
          <a:lstStyle/>
          <a:p>
            <a:pPr marL="572760" marR="0" lvl="0" indent="0" algn="l" rtl="0">
              <a:lnSpc>
                <a:spcPct val="100000"/>
              </a:lnSpc>
              <a:spcBef>
                <a:spcPts val="0"/>
              </a:spcBef>
              <a:spcAft>
                <a:spcPts val="0"/>
              </a:spcAft>
              <a:buNone/>
            </a:pPr>
            <a:r>
              <a:rPr lang="it-IT" sz="2500" b="1" i="0" u="none" strike="noStrike" cap="none">
                <a:solidFill>
                  <a:srgbClr val="000000"/>
                </a:solidFill>
                <a:latin typeface="Tahoma"/>
                <a:ea typeface="Tahoma"/>
                <a:cs typeface="Tahoma"/>
                <a:sym typeface="Tahoma"/>
              </a:rPr>
              <a:t>Enhance Soft  Skills to Nurture</a:t>
            </a:r>
            <a:endParaRPr sz="2500" b="0" i="0" u="none" strike="noStrike" cap="none">
              <a:latin typeface="Arial"/>
              <a:ea typeface="Arial"/>
              <a:cs typeface="Arial"/>
              <a:sym typeface="Arial"/>
            </a:endParaRPr>
          </a:p>
          <a:p>
            <a:pPr marL="0" marR="0" lvl="0" indent="0" algn="l" rtl="0">
              <a:lnSpc>
                <a:spcPct val="100000"/>
              </a:lnSpc>
              <a:spcBef>
                <a:spcPts val="434"/>
              </a:spcBef>
              <a:spcAft>
                <a:spcPts val="0"/>
              </a:spcAft>
              <a:buNone/>
            </a:pPr>
            <a:r>
              <a:rPr lang="it-IT" sz="2500" b="1" i="0" u="none" strike="noStrike" cap="none">
                <a:solidFill>
                  <a:srgbClr val="000000"/>
                </a:solidFill>
                <a:latin typeface="Tahoma"/>
                <a:ea typeface="Tahoma"/>
                <a:cs typeface="Tahoma"/>
                <a:sym typeface="Tahoma"/>
              </a:rPr>
              <a:t>Competitiveness and Employability</a:t>
            </a:r>
            <a:endParaRPr sz="2500" b="0" i="0" u="none" strike="noStrike" cap="none">
              <a:latin typeface="Arial"/>
              <a:ea typeface="Arial"/>
              <a:cs typeface="Arial"/>
              <a:sym typeface="Arial"/>
            </a:endParaRPr>
          </a:p>
        </p:txBody>
      </p:sp>
      <p:sp>
        <p:nvSpPr>
          <p:cNvPr id="312" name="Google Shape;312;p66"/>
          <p:cNvSpPr/>
          <p:nvPr/>
        </p:nvSpPr>
        <p:spPr>
          <a:xfrm>
            <a:off x="7734240" y="7201080"/>
            <a:ext cx="9677160" cy="498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1">
            <a:noAutofit/>
          </a:bodyPr>
          <a:lstStyle/>
          <a:p>
            <a:pPr marL="0" marR="0" lvl="0" indent="0" algn="ctr" rtl="0">
              <a:lnSpc>
                <a:spcPct val="100000"/>
              </a:lnSpc>
              <a:spcBef>
                <a:spcPts val="0"/>
              </a:spcBef>
              <a:spcAft>
                <a:spcPts val="0"/>
              </a:spcAft>
              <a:buNone/>
            </a:pPr>
            <a:r>
              <a:rPr lang="it-IT" sz="2500" b="1" i="0" u="none" strike="noStrike" cap="none">
                <a:solidFill>
                  <a:srgbClr val="000000"/>
                </a:solidFill>
                <a:latin typeface="Tahoma"/>
                <a:ea typeface="Tahoma"/>
                <a:cs typeface="Tahoma"/>
                <a:sym typeface="Tahoma"/>
              </a:rPr>
              <a:t>Lavoro di squadra attraverso gli strumenti ICT</a:t>
            </a:r>
            <a:endParaRPr sz="2500" b="0" i="0" u="none" strike="noStrike" cap="none">
              <a:latin typeface="Arial"/>
              <a:ea typeface="Arial"/>
              <a:cs typeface="Arial"/>
              <a:sym typeface="Arial"/>
            </a:endParaRPr>
          </a:p>
        </p:txBody>
      </p:sp>
      <p:pic>
        <p:nvPicPr>
          <p:cNvPr id="313" name="Google Shape;313;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360" y="9661680"/>
            <a:ext cx="10058040" cy="556200"/>
          </a:xfrm>
          <a:prstGeom prst="rect">
            <a:avLst/>
          </a:prstGeom>
          <a:noFill/>
          <a:ln>
            <a:noFill/>
          </a:ln>
        </p:spPr>
      </p:pic>
      <p:pic>
        <p:nvPicPr>
          <p:cNvPr id="314" name="Google Shape;314;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480" y="9705240"/>
            <a:ext cx="1985040" cy="432360"/>
          </a:xfrm>
          <a:prstGeom prst="rect">
            <a:avLst/>
          </a:prstGeom>
          <a:noFill/>
          <a:ln>
            <a:noFill/>
          </a:ln>
        </p:spPr>
      </p:pic>
      <p:pic>
        <p:nvPicPr>
          <p:cNvPr id="315" name="Google Shape;315;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20"/>
            <a:ext cx="936000" cy="448920"/>
          </a:xfrm>
          <a:prstGeom prst="rect">
            <a:avLst/>
          </a:prstGeom>
          <a:noFill/>
          <a:ln>
            <a:noFill/>
          </a:ln>
        </p:spPr>
      </p:pic>
      <p:sp>
        <p:nvSpPr>
          <p:cNvPr id="316" name="Google Shape;316;p66"/>
          <p:cNvSpPr/>
          <p:nvPr/>
        </p:nvSpPr>
        <p:spPr>
          <a:xfrm>
            <a:off x="10287000" y="7931520"/>
            <a:ext cx="4571640" cy="418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2000" b="1" i="0" u="none" strike="noStrike" cap="none">
                <a:solidFill>
                  <a:srgbClr val="000000"/>
                </a:solidFill>
                <a:latin typeface="Tahoma"/>
                <a:ea typeface="Tahoma"/>
                <a:cs typeface="Tahoma"/>
                <a:sym typeface="Tahoma"/>
              </a:rPr>
              <a:t>PARTNER: Internet Web Solutions</a:t>
            </a:r>
            <a:endParaRPr sz="2000" b="0" i="0" u="none" strike="noStrike" cap="none">
              <a:latin typeface="Arial"/>
              <a:ea typeface="Arial"/>
              <a:cs typeface="Arial"/>
              <a:sym typeface="Arial"/>
            </a:endParaRPr>
          </a:p>
        </p:txBody>
      </p:sp>
      <p:pic>
        <p:nvPicPr>
          <p:cNvPr id="317" name="Google Shape;317;p66"/>
          <p:cNvPicPr preferRelativeResize="0"/>
          <p:nvPr/>
        </p:nvPicPr>
        <p:blipFill rotWithShape="1">
          <a:blip r:embed="rId6">
            <a:alphaModFix/>
          </a:blip>
          <a:srcRect/>
          <a:stretch/>
        </p:blipFill>
        <p:spPr>
          <a:xfrm>
            <a:off x="0" y="0"/>
            <a:ext cx="18288000" cy="102870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500"/>
                                        <p:tgtEl>
                                          <p:spTgt spid="3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
        <p:cNvGrpSpPr/>
        <p:nvPr/>
      </p:nvGrpSpPr>
      <p:grpSpPr>
        <a:xfrm>
          <a:off x="0" y="0"/>
          <a:ext cx="0" cy="0"/>
          <a:chOff x="0" y="0"/>
          <a:chExt cx="0" cy="0"/>
        </a:xfrm>
      </p:grpSpPr>
      <p:sp>
        <p:nvSpPr>
          <p:cNvPr id="463" name="Google Shape;463;p75"/>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64" name="Google Shape;464;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65" name="Google Shape;465;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66" name="Google Shape;466;p75"/>
          <p:cNvSpPr/>
          <p:nvPr/>
        </p:nvSpPr>
        <p:spPr>
          <a:xfrm>
            <a:off x="882720" y="3008160"/>
            <a:ext cx="11707920" cy="2754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Project.co: </a:t>
            </a:r>
            <a:r>
              <a:rPr lang="it-IT" sz="2800" b="0" i="0" u="none" strike="noStrike" cap="none">
                <a:solidFill>
                  <a:srgbClr val="002060"/>
                </a:solidFill>
                <a:latin typeface="Calibri"/>
                <a:ea typeface="Calibri"/>
                <a:cs typeface="Calibri"/>
                <a:sym typeface="Calibri"/>
              </a:rPr>
              <a:t>Questa piattaforma di gestione dei progetti permette agli utenti di lavorare su più di un compito alla volta. È possibile condividere file, creare liste, calendari e orari, schede Kanban, fatture... Questo rende il monitoraggio dei compiti semplice e dinamico.</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800" b="0" i="0" u="none" strike="noStrike" cap="none">
              <a:latin typeface="Arial"/>
              <a:ea typeface="Arial"/>
              <a:cs typeface="Arial"/>
              <a:sym typeface="Arial"/>
            </a:endParaRPr>
          </a:p>
        </p:txBody>
      </p:sp>
      <p:sp>
        <p:nvSpPr>
          <p:cNvPr id="467" name="Google Shape;467;p75"/>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68" name="Google Shape;468;p75"/>
          <p:cNvSpPr/>
          <p:nvPr/>
        </p:nvSpPr>
        <p:spPr>
          <a:xfrm>
            <a:off x="903600" y="708480"/>
            <a:ext cx="1224432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000" b="0" i="0" u="none" strike="noStrike" cap="none">
              <a:latin typeface="Arial"/>
              <a:ea typeface="Arial"/>
              <a:cs typeface="Arial"/>
              <a:sym typeface="Arial"/>
            </a:endParaRPr>
          </a:p>
        </p:txBody>
      </p:sp>
      <p:pic>
        <p:nvPicPr>
          <p:cNvPr id="469" name="Google Shape;469;p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3600" y="1915920"/>
            <a:ext cx="4277880" cy="94968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7"/>
                                        </p:tgtEl>
                                        <p:attrNameLst>
                                          <p:attrName>style.visibility</p:attrName>
                                        </p:attrNameLst>
                                      </p:cBhvr>
                                      <p:to>
                                        <p:strVal val="visible"/>
                                      </p:to>
                                    </p:set>
                                    <p:animEffect transition="in" filter="fade">
                                      <p:cBhvr>
                                        <p:cTn id="11" dur="500"/>
                                        <p:tgtEl>
                                          <p:spTgt spid="4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9"/>
                                        </p:tgtEl>
                                        <p:attrNameLst>
                                          <p:attrName>style.visibility</p:attrName>
                                        </p:attrNameLst>
                                      </p:cBhvr>
                                      <p:to>
                                        <p:strVal val="visible"/>
                                      </p:to>
                                    </p:set>
                                    <p:animEffect transition="in" filter="fade">
                                      <p:cBhvr>
                                        <p:cTn id="16" dur="1000"/>
                                        <p:tgtEl>
                                          <p:spTgt spid="469"/>
                                        </p:tgtEl>
                                      </p:cBhvr>
                                    </p:animEffect>
                                  </p:childTnLst>
                                </p:cTn>
                              </p:par>
                              <p:par>
                                <p:cTn id="17" presetID="10" presetClass="entr" presetSubtype="0" fill="hold" nodeType="with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fade">
                                      <p:cBhvr>
                                        <p:cTn id="19"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5"/>
        <p:cNvGrpSpPr/>
        <p:nvPr/>
      </p:nvGrpSpPr>
      <p:grpSpPr>
        <a:xfrm>
          <a:off x="0" y="0"/>
          <a:ext cx="0" cy="0"/>
          <a:chOff x="0" y="0"/>
          <a:chExt cx="0" cy="0"/>
        </a:xfrm>
      </p:grpSpPr>
      <p:sp>
        <p:nvSpPr>
          <p:cNvPr id="476" name="Google Shape;476;p76"/>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77" name="Google Shape;477;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78" name="Google Shape;478;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79" name="Google Shape;479;p76"/>
          <p:cNvSpPr/>
          <p:nvPr/>
        </p:nvSpPr>
        <p:spPr>
          <a:xfrm>
            <a:off x="762120" y="3285000"/>
            <a:ext cx="1087272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nTask: </a:t>
            </a:r>
            <a:r>
              <a:rPr lang="it-IT" sz="2800" b="0" i="0" u="none" strike="noStrike" cap="none">
                <a:solidFill>
                  <a:srgbClr val="002060"/>
                </a:solidFill>
                <a:latin typeface="Calibri"/>
                <a:ea typeface="Calibri"/>
                <a:cs typeface="Calibri"/>
                <a:sym typeface="Calibri"/>
              </a:rPr>
              <a:t>Questa piattaforma intelligente è disegnata per i team, permettendo di  programmare riunioni, scambiare file, pianificare progetti e molte altre opzioni. Il suo software di gestione dei progetti fornisce tutti gli strumenti necessari.</a:t>
            </a:r>
            <a:endParaRPr sz="2800" b="0" i="0" u="none" strike="noStrike" cap="none">
              <a:latin typeface="Arial"/>
              <a:ea typeface="Arial"/>
              <a:cs typeface="Arial"/>
              <a:sym typeface="Arial"/>
            </a:endParaRPr>
          </a:p>
        </p:txBody>
      </p:sp>
      <p:sp>
        <p:nvSpPr>
          <p:cNvPr id="480" name="Google Shape;480;p76"/>
          <p:cNvSpPr/>
          <p:nvPr/>
        </p:nvSpPr>
        <p:spPr>
          <a:xfrm>
            <a:off x="15108480" y="65088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81" name="Google Shape;481;p76"/>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482" name="Google Shape;482;p76"/>
          <p:cNvPicPr preferRelativeResize="0"/>
          <p:nvPr/>
        </p:nvPicPr>
        <p:blipFill rotWithShape="1">
          <a:blip r:embed="rId5">
            <a:alphaModFix/>
          </a:blip>
          <a:srcRect/>
          <a:stretch/>
        </p:blipFill>
        <p:spPr>
          <a:xfrm>
            <a:off x="1066680" y="1866960"/>
            <a:ext cx="3744360" cy="1216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0"/>
                                        </p:tgtEl>
                                        <p:attrNameLst>
                                          <p:attrName>style.visibility</p:attrName>
                                        </p:attrNameLst>
                                      </p:cBhvr>
                                      <p:to>
                                        <p:strVal val="visible"/>
                                      </p:to>
                                    </p:set>
                                    <p:animEffect transition="in" filter="fade">
                                      <p:cBhvr>
                                        <p:cTn id="11" dur="500"/>
                                        <p:tgtEl>
                                          <p:spTgt spid="4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2"/>
                                        </p:tgtEl>
                                        <p:attrNameLst>
                                          <p:attrName>style.visibility</p:attrName>
                                        </p:attrNameLst>
                                      </p:cBhvr>
                                      <p:to>
                                        <p:strVal val="visible"/>
                                      </p:to>
                                    </p:set>
                                    <p:animEffect transition="in" filter="fade">
                                      <p:cBhvr>
                                        <p:cTn id="16" dur="1000"/>
                                        <p:tgtEl>
                                          <p:spTgt spid="482"/>
                                        </p:tgtEl>
                                      </p:cBhvr>
                                    </p:animEffect>
                                  </p:childTnLst>
                                </p:cTn>
                              </p:par>
                              <p:par>
                                <p:cTn id="17" presetID="10" presetClass="entr" presetSubtype="0" fill="hold" nodeType="withEffect">
                                  <p:stCondLst>
                                    <p:cond delay="0"/>
                                  </p:stCondLst>
                                  <p:childTnLst>
                                    <p:set>
                                      <p:cBhvr>
                                        <p:cTn id="18" dur="1" fill="hold">
                                          <p:stCondLst>
                                            <p:cond delay="0"/>
                                          </p:stCondLst>
                                        </p:cTn>
                                        <p:tgtEl>
                                          <p:spTgt spid="479"/>
                                        </p:tgtEl>
                                        <p:attrNameLst>
                                          <p:attrName>style.visibility</p:attrName>
                                        </p:attrNameLst>
                                      </p:cBhvr>
                                      <p:to>
                                        <p:strVal val="visible"/>
                                      </p:to>
                                    </p:set>
                                    <p:animEffect transition="in" filter="fade">
                                      <p:cBhvr>
                                        <p:cTn id="19"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sp>
        <p:nvSpPr>
          <p:cNvPr id="489" name="Google Shape;489;p77"/>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90" name="Google Shape;49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91" name="Google Shape;491;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92" name="Google Shape;492;p77"/>
          <p:cNvSpPr/>
          <p:nvPr/>
        </p:nvSpPr>
        <p:spPr>
          <a:xfrm>
            <a:off x="962280" y="2777400"/>
            <a:ext cx="1087272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Teamwork:</a:t>
            </a:r>
            <a:r>
              <a:rPr lang="it-IT" sz="2800" b="0" i="0" u="none" strike="noStrike" cap="none">
                <a:solidFill>
                  <a:srgbClr val="002060"/>
                </a:solidFill>
                <a:latin typeface="Calibri"/>
                <a:ea typeface="Calibri"/>
                <a:cs typeface="Calibri"/>
                <a:sym typeface="Calibri"/>
              </a:rPr>
              <a:t> Questa soluzione online basata sul cloud fornisce funzionalità per gestire vari aspetti di un business. I suoi servizi includono liste di attività, gestione del tempo e delle scadenze, condivisione di file e messaggi, ecc.</a:t>
            </a:r>
            <a:endParaRPr sz="2800" b="0" i="0" u="none" strike="noStrike" cap="none">
              <a:latin typeface="Arial"/>
              <a:ea typeface="Arial"/>
              <a:cs typeface="Arial"/>
              <a:sym typeface="Arial"/>
            </a:endParaRPr>
          </a:p>
        </p:txBody>
      </p:sp>
      <p:sp>
        <p:nvSpPr>
          <p:cNvPr id="493" name="Google Shape;493;p77"/>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94" name="Google Shape;494;p77"/>
          <p:cNvSpPr/>
          <p:nvPr/>
        </p:nvSpPr>
        <p:spPr>
          <a:xfrm>
            <a:off x="903600" y="708480"/>
            <a:ext cx="1224432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000" b="0" i="0" u="none" strike="noStrike" cap="none">
              <a:latin typeface="Arial"/>
              <a:ea typeface="Arial"/>
              <a:cs typeface="Arial"/>
              <a:sym typeface="Arial"/>
            </a:endParaRPr>
          </a:p>
        </p:txBody>
      </p:sp>
      <p:pic>
        <p:nvPicPr>
          <p:cNvPr id="495" name="Google Shape;49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0040" y="1711080"/>
            <a:ext cx="4389840" cy="106632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3"/>
                                        </p:tgtEl>
                                        <p:attrNameLst>
                                          <p:attrName>style.visibility</p:attrName>
                                        </p:attrNameLst>
                                      </p:cBhvr>
                                      <p:to>
                                        <p:strVal val="visible"/>
                                      </p:to>
                                    </p:set>
                                    <p:animEffect transition="in" filter="fade">
                                      <p:cBhvr>
                                        <p:cTn id="11" dur="500"/>
                                        <p:tgtEl>
                                          <p:spTgt spid="4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5"/>
                                        </p:tgtEl>
                                        <p:attrNameLst>
                                          <p:attrName>style.visibility</p:attrName>
                                        </p:attrNameLst>
                                      </p:cBhvr>
                                      <p:to>
                                        <p:strVal val="visible"/>
                                      </p:to>
                                    </p:set>
                                    <p:animEffect transition="in" filter="fade">
                                      <p:cBhvr>
                                        <p:cTn id="16" dur="1000"/>
                                        <p:tgtEl>
                                          <p:spTgt spid="495"/>
                                        </p:tgtEl>
                                      </p:cBhvr>
                                    </p:animEffect>
                                  </p:childTnLst>
                                </p:cTn>
                              </p:par>
                              <p:par>
                                <p:cTn id="17" presetID="10" presetClass="entr" presetSubtype="0" fill="hold" nodeType="withEffect">
                                  <p:stCondLst>
                                    <p:cond delay="0"/>
                                  </p:stCondLst>
                                  <p:childTnLst>
                                    <p:set>
                                      <p:cBhvr>
                                        <p:cTn id="18" dur="1" fill="hold">
                                          <p:stCondLst>
                                            <p:cond delay="0"/>
                                          </p:stCondLst>
                                        </p:cTn>
                                        <p:tgtEl>
                                          <p:spTgt spid="492"/>
                                        </p:tgtEl>
                                        <p:attrNameLst>
                                          <p:attrName>style.visibility</p:attrName>
                                        </p:attrNameLst>
                                      </p:cBhvr>
                                      <p:to>
                                        <p:strVal val="visible"/>
                                      </p:to>
                                    </p:set>
                                    <p:animEffect transition="in" filter="fade">
                                      <p:cBhvr>
                                        <p:cTn id="19"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1"/>
        <p:cNvGrpSpPr/>
        <p:nvPr/>
      </p:nvGrpSpPr>
      <p:grpSpPr>
        <a:xfrm>
          <a:off x="0" y="0"/>
          <a:ext cx="0" cy="0"/>
          <a:chOff x="0" y="0"/>
          <a:chExt cx="0" cy="0"/>
        </a:xfrm>
      </p:grpSpPr>
      <p:pic>
        <p:nvPicPr>
          <p:cNvPr id="502" name="Google Shape;502;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25080" y="4339080"/>
            <a:ext cx="7391160" cy="4157280"/>
          </a:xfrm>
          <a:prstGeom prst="rect">
            <a:avLst/>
          </a:prstGeom>
          <a:noFill/>
          <a:ln>
            <a:noFill/>
          </a:ln>
        </p:spPr>
      </p:pic>
      <p:sp>
        <p:nvSpPr>
          <p:cNvPr id="503" name="Google Shape;503;p78"/>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04" name="Google Shape;504;p78"/>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05" name="Google Shape;505;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06" name="Google Shape;506;p7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07" name="Google Shape;507;p78"/>
          <p:cNvSpPr/>
          <p:nvPr/>
        </p:nvSpPr>
        <p:spPr>
          <a:xfrm>
            <a:off x="891720" y="1729080"/>
            <a:ext cx="1124676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800" b="1" i="0" u="none" strike="noStrike" cap="none">
                <a:solidFill>
                  <a:srgbClr val="002060"/>
                </a:solidFill>
                <a:latin typeface="Calibri"/>
                <a:ea typeface="Calibri"/>
                <a:cs typeface="Calibri"/>
                <a:sym typeface="Calibri"/>
              </a:rPr>
              <a:t>- Strumenti di comunicazione e collaborazione:</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La comunicazione è fondamentale in qualsiasi ambiente di lavoro. Con l'attuale situazione di Covid-19, molte aziende sono state costrette a ricorrere allo smartworking, quindi la comunicazione è diventata complicata e artificiale. A questo scopo, abbiamo a disposizione piattaforme per migliorare lo scambio di informazioni, come:</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800" b="0" i="0" u="none" strike="noStrike" cap="none">
              <a:latin typeface="Arial"/>
              <a:ea typeface="Arial"/>
              <a:cs typeface="Arial"/>
              <a:sym typeface="Arial"/>
            </a:endParaRPr>
          </a:p>
        </p:txBody>
      </p:sp>
      <p:sp>
        <p:nvSpPr>
          <p:cNvPr id="508" name="Google Shape;508;p78"/>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500"/>
                                        <p:tgtEl>
                                          <p:spTgt spid="5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7"/>
                                        </p:tgtEl>
                                        <p:attrNameLst>
                                          <p:attrName>style.visibility</p:attrName>
                                        </p:attrNameLst>
                                      </p:cBhvr>
                                      <p:to>
                                        <p:strVal val="visible"/>
                                      </p:to>
                                    </p:set>
                                    <p:animEffect transition="in" filter="fade">
                                      <p:cBhvr>
                                        <p:cTn id="16" dur="500"/>
                                        <p:tgtEl>
                                          <p:spTgt spid="50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02"/>
                                        </p:tgtEl>
                                        <p:attrNameLst>
                                          <p:attrName>style.visibility</p:attrName>
                                        </p:attrNameLst>
                                      </p:cBhvr>
                                      <p:to>
                                        <p:strVal val="visible"/>
                                      </p:to>
                                    </p:set>
                                    <p:animEffect transition="in" filter="fade">
                                      <p:cBhvr>
                                        <p:cTn id="20" dur="10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4"/>
        <p:cNvGrpSpPr/>
        <p:nvPr/>
      </p:nvGrpSpPr>
      <p:grpSpPr>
        <a:xfrm>
          <a:off x="0" y="0"/>
          <a:ext cx="0" cy="0"/>
          <a:chOff x="0" y="0"/>
          <a:chExt cx="0" cy="0"/>
        </a:xfrm>
      </p:grpSpPr>
      <p:pic>
        <p:nvPicPr>
          <p:cNvPr id="515" name="Google Shape;515;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7040" y="1866960"/>
            <a:ext cx="1997640" cy="1997640"/>
          </a:xfrm>
          <a:prstGeom prst="rect">
            <a:avLst/>
          </a:prstGeom>
          <a:noFill/>
          <a:ln>
            <a:noFill/>
          </a:ln>
        </p:spPr>
      </p:pic>
      <p:sp>
        <p:nvSpPr>
          <p:cNvPr id="516" name="Google Shape;516;p7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17" name="Google Shape;517;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18" name="Google Shape;518;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19" name="Google Shape;519;p79"/>
          <p:cNvSpPr/>
          <p:nvPr/>
        </p:nvSpPr>
        <p:spPr>
          <a:xfrm>
            <a:off x="3341880" y="1985040"/>
            <a:ext cx="11898000" cy="1688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Skype:</a:t>
            </a:r>
            <a:r>
              <a:rPr lang="it-IT" sz="2800" b="0" i="0" u="none" strike="noStrike" cap="none">
                <a:solidFill>
                  <a:srgbClr val="002060"/>
                </a:solidFill>
                <a:latin typeface="Calibri"/>
                <a:ea typeface="Calibri"/>
                <a:cs typeface="Calibri"/>
                <a:sym typeface="Calibri"/>
              </a:rPr>
              <a:t> La piattaforma di videoconferenza per eccellenza. I suoi servizi includono chiamate online (audio o video), chat, conferenze fino a 50 persone, programmazione di riunioni, ecc.</a:t>
            </a:r>
            <a:endParaRPr sz="2800" b="0" i="0" u="none" strike="noStrike" cap="none">
              <a:latin typeface="Arial"/>
              <a:ea typeface="Arial"/>
              <a:cs typeface="Arial"/>
              <a:sym typeface="Arial"/>
            </a:endParaRPr>
          </a:p>
        </p:txBody>
      </p:sp>
      <p:sp>
        <p:nvSpPr>
          <p:cNvPr id="520" name="Google Shape;520;p7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21" name="Google Shape;521;p7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utlizzando gli strumenti ICT</a:t>
            </a:r>
            <a:endParaRPr sz="4000" b="0" i="0" u="none" strike="noStrike" cap="none">
              <a:latin typeface="Arial"/>
              <a:ea typeface="Arial"/>
              <a:cs typeface="Arial"/>
              <a:sym typeface="Arial"/>
            </a:endParaRPr>
          </a:p>
        </p:txBody>
      </p:sp>
      <p:pic>
        <p:nvPicPr>
          <p:cNvPr id="522" name="Google Shape;522;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16760" y="4259880"/>
            <a:ext cx="1437480" cy="1437480"/>
          </a:xfrm>
          <a:prstGeom prst="rect">
            <a:avLst/>
          </a:prstGeom>
          <a:noFill/>
          <a:ln>
            <a:noFill/>
          </a:ln>
        </p:spPr>
      </p:pic>
      <p:sp>
        <p:nvSpPr>
          <p:cNvPr id="523" name="Google Shape;523;p79"/>
          <p:cNvSpPr/>
          <p:nvPr/>
        </p:nvSpPr>
        <p:spPr>
          <a:xfrm>
            <a:off x="3341880" y="4142880"/>
            <a:ext cx="1189800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Zoom:</a:t>
            </a:r>
            <a:r>
              <a:rPr lang="it-IT" sz="2800" b="0" i="0" u="none" strike="noStrike" cap="none">
                <a:solidFill>
                  <a:srgbClr val="002060"/>
                </a:solidFill>
                <a:latin typeface="Calibri"/>
                <a:ea typeface="Calibri"/>
                <a:cs typeface="Calibri"/>
                <a:sym typeface="Calibri"/>
              </a:rPr>
              <a:t> Questo servizio di videoconferenza è diventato una delle piattaforme leader nel settore. Questo servizio è adatto a team di qualsiasi natura. Interagisce in uno spazio di lavoro virtuale, effettua chiamate video o audio, con chat dal vivo e registra le sessioni per non perdere nulla.</a:t>
            </a:r>
            <a:endParaRPr sz="28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0"/>
                                        </p:tgtEl>
                                        <p:attrNameLst>
                                          <p:attrName>style.visibility</p:attrName>
                                        </p:attrNameLst>
                                      </p:cBhvr>
                                      <p:to>
                                        <p:strVal val="visible"/>
                                      </p:to>
                                    </p:set>
                                    <p:animEffect transition="in" filter="fade">
                                      <p:cBhvr>
                                        <p:cTn id="11" dur="500"/>
                                        <p:tgtEl>
                                          <p:spTgt spid="5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5"/>
                                        </p:tgtEl>
                                        <p:attrNameLst>
                                          <p:attrName>style.visibility</p:attrName>
                                        </p:attrNameLst>
                                      </p:cBhvr>
                                      <p:to>
                                        <p:strVal val="visible"/>
                                      </p:to>
                                    </p:set>
                                    <p:animEffect transition="in" filter="fade">
                                      <p:cBhvr>
                                        <p:cTn id="16" dur="1000"/>
                                        <p:tgtEl>
                                          <p:spTgt spid="515"/>
                                        </p:tgtEl>
                                      </p:cBhvr>
                                    </p:animEffect>
                                  </p:childTnLst>
                                </p:cTn>
                              </p:par>
                              <p:par>
                                <p:cTn id="17" presetID="10" presetClass="entr" presetSubtype="0" fill="hold" nodeType="withEffect">
                                  <p:stCondLst>
                                    <p:cond delay="0"/>
                                  </p:stCondLst>
                                  <p:childTnLst>
                                    <p:set>
                                      <p:cBhvr>
                                        <p:cTn id="18" dur="1" fill="hold">
                                          <p:stCondLst>
                                            <p:cond delay="0"/>
                                          </p:stCondLst>
                                        </p:cTn>
                                        <p:tgtEl>
                                          <p:spTgt spid="519"/>
                                        </p:tgtEl>
                                        <p:attrNameLst>
                                          <p:attrName>style.visibility</p:attrName>
                                        </p:attrNameLst>
                                      </p:cBhvr>
                                      <p:to>
                                        <p:strVal val="visible"/>
                                      </p:to>
                                    </p:set>
                                    <p:animEffect transition="in" filter="fade">
                                      <p:cBhvr>
                                        <p:cTn id="19" dur="500"/>
                                        <p:tgtEl>
                                          <p:spTgt spid="5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22"/>
                                        </p:tgtEl>
                                        <p:attrNameLst>
                                          <p:attrName>style.visibility</p:attrName>
                                        </p:attrNameLst>
                                      </p:cBhvr>
                                      <p:to>
                                        <p:strVal val="visible"/>
                                      </p:to>
                                    </p:set>
                                    <p:animEffect transition="in" filter="fade">
                                      <p:cBhvr>
                                        <p:cTn id="24" dur="1000"/>
                                        <p:tgtEl>
                                          <p:spTgt spid="522"/>
                                        </p:tgtEl>
                                      </p:cBhvr>
                                    </p:animEffect>
                                  </p:childTnLst>
                                </p:cTn>
                              </p:par>
                              <p:par>
                                <p:cTn id="25" presetID="10" presetClass="entr" presetSubtype="0" fill="hold" nodeType="withEffect">
                                  <p:stCondLst>
                                    <p:cond delay="0"/>
                                  </p:stCondLst>
                                  <p:childTnLst>
                                    <p:set>
                                      <p:cBhvr>
                                        <p:cTn id="26" dur="1" fill="hold">
                                          <p:stCondLst>
                                            <p:cond delay="0"/>
                                          </p:stCondLst>
                                        </p:cTn>
                                        <p:tgtEl>
                                          <p:spTgt spid="523"/>
                                        </p:tgtEl>
                                        <p:attrNameLst>
                                          <p:attrName>style.visibility</p:attrName>
                                        </p:attrNameLst>
                                      </p:cBhvr>
                                      <p:to>
                                        <p:strVal val="visible"/>
                                      </p:to>
                                    </p:set>
                                    <p:animEffect transition="in" filter="fade">
                                      <p:cBhvr>
                                        <p:cTn id="2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p80"/>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31" name="Google Shape;531;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32" name="Google Shape;532;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33" name="Google Shape;533;p80"/>
          <p:cNvSpPr/>
          <p:nvPr/>
        </p:nvSpPr>
        <p:spPr>
          <a:xfrm>
            <a:off x="3657600" y="2019240"/>
            <a:ext cx="1051524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Microsoft Teams: </a:t>
            </a:r>
            <a:r>
              <a:rPr lang="it-IT" sz="2800" b="0" i="0" u="none" strike="noStrike" cap="none">
                <a:solidFill>
                  <a:srgbClr val="002060"/>
                </a:solidFill>
                <a:latin typeface="Calibri"/>
                <a:ea typeface="Calibri"/>
                <a:cs typeface="Calibri"/>
                <a:sym typeface="Calibri"/>
              </a:rPr>
              <a:t>Questo spazio di lavoro ha opzioni per riunioni via chat, video o chiamate. Permette anche di archiviare documenti, foto, video e cronologia delle chat. Personalizza e configura il tuo spazio di lavoro con le app per organizzare il tuo lavoro.</a:t>
            </a:r>
            <a:endParaRPr sz="2800" b="0" i="0" u="none" strike="noStrike" cap="none">
              <a:latin typeface="Arial"/>
              <a:ea typeface="Arial"/>
              <a:cs typeface="Arial"/>
              <a:sym typeface="Arial"/>
            </a:endParaRPr>
          </a:p>
        </p:txBody>
      </p:sp>
      <p:sp>
        <p:nvSpPr>
          <p:cNvPr id="534" name="Google Shape;534;p80"/>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35" name="Google Shape;535;p80"/>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536" name="Google Shape;536;p8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6240" y="2019240"/>
            <a:ext cx="2312640" cy="2151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500"/>
                                        <p:tgtEl>
                                          <p:spTgt spid="5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4"/>
                                        </p:tgtEl>
                                        <p:attrNameLst>
                                          <p:attrName>style.visibility</p:attrName>
                                        </p:attrNameLst>
                                      </p:cBhvr>
                                      <p:to>
                                        <p:strVal val="visible"/>
                                      </p:to>
                                    </p:set>
                                    <p:animEffect transition="in" filter="fade">
                                      <p:cBhvr>
                                        <p:cTn id="11" dur="500"/>
                                        <p:tgtEl>
                                          <p:spTgt spid="5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6"/>
                                        </p:tgtEl>
                                        <p:attrNameLst>
                                          <p:attrName>style.visibility</p:attrName>
                                        </p:attrNameLst>
                                      </p:cBhvr>
                                      <p:to>
                                        <p:strVal val="visible"/>
                                      </p:to>
                                    </p:set>
                                    <p:animEffect transition="in" filter="fade">
                                      <p:cBhvr>
                                        <p:cTn id="16" dur="500"/>
                                        <p:tgtEl>
                                          <p:spTgt spid="536"/>
                                        </p:tgtEl>
                                      </p:cBhvr>
                                    </p:animEffect>
                                  </p:childTnLst>
                                </p:cTn>
                              </p:par>
                              <p:par>
                                <p:cTn id="17" presetID="10" presetClass="entr" presetSubtype="0" fill="hold" nodeType="withEffect">
                                  <p:stCondLst>
                                    <p:cond delay="0"/>
                                  </p:stCondLst>
                                  <p:childTnLst>
                                    <p:set>
                                      <p:cBhvr>
                                        <p:cTn id="18" dur="1" fill="hold">
                                          <p:stCondLst>
                                            <p:cond delay="0"/>
                                          </p:stCondLst>
                                        </p:cTn>
                                        <p:tgtEl>
                                          <p:spTgt spid="533"/>
                                        </p:tgtEl>
                                        <p:attrNameLst>
                                          <p:attrName>style.visibility</p:attrName>
                                        </p:attrNameLst>
                                      </p:cBhvr>
                                      <p:to>
                                        <p:strVal val="visible"/>
                                      </p:to>
                                    </p:set>
                                    <p:animEffect transition="in" filter="fade">
                                      <p:cBhvr>
                                        <p:cTn id="19" dur="5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2"/>
        <p:cNvGrpSpPr/>
        <p:nvPr/>
      </p:nvGrpSpPr>
      <p:grpSpPr>
        <a:xfrm>
          <a:off x="0" y="0"/>
          <a:ext cx="0" cy="0"/>
          <a:chOff x="0" y="0"/>
          <a:chExt cx="0" cy="0"/>
        </a:xfrm>
      </p:grpSpPr>
      <p:pic>
        <p:nvPicPr>
          <p:cNvPr id="543" name="Google Shape;543;p81"/>
          <p:cNvPicPr preferRelativeResize="0"/>
          <p:nvPr/>
        </p:nvPicPr>
        <p:blipFill rotWithShape="1">
          <a:blip r:embed="rId3">
            <a:alphaModFix/>
          </a:blip>
          <a:srcRect/>
          <a:stretch/>
        </p:blipFill>
        <p:spPr>
          <a:xfrm>
            <a:off x="9244800" y="4811760"/>
            <a:ext cx="9042840" cy="3611880"/>
          </a:xfrm>
          <a:prstGeom prst="rect">
            <a:avLst/>
          </a:prstGeom>
          <a:noFill/>
          <a:ln>
            <a:noFill/>
          </a:ln>
        </p:spPr>
      </p:pic>
      <p:sp>
        <p:nvSpPr>
          <p:cNvPr id="544" name="Google Shape;544;p81"/>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45" name="Google Shape;545;p81"/>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46" name="Google Shape;546;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47" name="Google Shape;547;p8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48" name="Google Shape;548;p81"/>
          <p:cNvSpPr/>
          <p:nvPr/>
        </p:nvSpPr>
        <p:spPr>
          <a:xfrm>
            <a:off x="903600" y="1703160"/>
            <a:ext cx="1224432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800" b="1" i="0" u="none" strike="noStrike" cap="none">
                <a:solidFill>
                  <a:srgbClr val="002060"/>
                </a:solidFill>
                <a:latin typeface="Calibri"/>
                <a:ea typeface="Calibri"/>
                <a:cs typeface="Calibri"/>
                <a:sym typeface="Calibri"/>
              </a:rPr>
              <a:t>-</a:t>
            </a:r>
            <a:r>
              <a:rPr lang="it-IT" sz="2800" b="0" i="0" u="none" strike="noStrike" cap="none">
                <a:solidFill>
                  <a:srgbClr val="002060"/>
                </a:solidFill>
                <a:latin typeface="Calibri"/>
                <a:ea typeface="Calibri"/>
                <a:cs typeface="Calibri"/>
                <a:sym typeface="Calibri"/>
              </a:rPr>
              <a:t> </a:t>
            </a:r>
            <a:r>
              <a:rPr lang="it-IT" sz="2800" b="1" i="0" u="none" strike="noStrike" cap="none">
                <a:solidFill>
                  <a:srgbClr val="002060"/>
                </a:solidFill>
                <a:latin typeface="Calibri"/>
                <a:ea typeface="Calibri"/>
                <a:cs typeface="Calibri"/>
                <a:sym typeface="Calibri"/>
              </a:rPr>
              <a:t>Strumenti di gestione dei documenti: </a:t>
            </a:r>
            <a:r>
              <a:rPr lang="it-IT" sz="2800" b="0" i="0" u="none" strike="noStrike" cap="none">
                <a:solidFill>
                  <a:srgbClr val="002060"/>
                </a:solidFill>
                <a:latin typeface="Calibri"/>
                <a:ea typeface="Calibri"/>
                <a:cs typeface="Calibri"/>
                <a:sym typeface="Calibri"/>
              </a:rPr>
              <a:t>Un deposito di documenti è uno spazio in cui i documenti sono memorizzati, gestiti e organizzati in modo che i membri dell'intero team possano accedervi quando necessario. È gestito da membri con diritti di amministrazione. In questo modo, possiamo semplificare e unificare l'intero processo di consultazione e gestione dei documenti. Ancora una volta, ci sono vari strumenti ICT che possono aiutarci:</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it-IT" sz="2800" b="1" i="0" u="none" strike="noStrike" cap="none">
                <a:solidFill>
                  <a:srgbClr val="000000"/>
                </a:solidFill>
                <a:latin typeface="Calibri"/>
                <a:ea typeface="Calibri"/>
                <a:cs typeface="Calibri"/>
                <a:sym typeface="Calibri"/>
              </a:rPr>
              <a:t> </a:t>
            </a:r>
            <a:endParaRPr sz="2800" b="0" i="0" u="none" strike="noStrike" cap="none">
              <a:latin typeface="Arial"/>
              <a:ea typeface="Arial"/>
              <a:cs typeface="Arial"/>
              <a:sym typeface="Arial"/>
            </a:endParaRPr>
          </a:p>
        </p:txBody>
      </p:sp>
      <p:sp>
        <p:nvSpPr>
          <p:cNvPr id="549" name="Google Shape;549;p81"/>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500"/>
                                        <p:tgtEl>
                                          <p:spTgt spid="5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Effect transition="in" filter="fade">
                                      <p:cBhvr>
                                        <p:cTn id="11" dur="500"/>
                                        <p:tgtEl>
                                          <p:spTgt spid="5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48"/>
                                        </p:tgtEl>
                                        <p:attrNameLst>
                                          <p:attrName>style.visibility</p:attrName>
                                        </p:attrNameLst>
                                      </p:cBhvr>
                                      <p:to>
                                        <p:strVal val="visible"/>
                                      </p:to>
                                    </p:set>
                                    <p:animEffect transition="in" filter="fade">
                                      <p:cBhvr>
                                        <p:cTn id="16"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5"/>
        <p:cNvGrpSpPr/>
        <p:nvPr/>
      </p:nvGrpSpPr>
      <p:grpSpPr>
        <a:xfrm>
          <a:off x="0" y="0"/>
          <a:ext cx="0" cy="0"/>
          <a:chOff x="0" y="0"/>
          <a:chExt cx="0" cy="0"/>
        </a:xfrm>
      </p:grpSpPr>
      <p:sp>
        <p:nvSpPr>
          <p:cNvPr id="556" name="Google Shape;556;p82"/>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57" name="Google Shape;557;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58" name="Google Shape;558;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59" name="Google Shape;559;p82"/>
          <p:cNvSpPr/>
          <p:nvPr/>
        </p:nvSpPr>
        <p:spPr>
          <a:xfrm>
            <a:off x="903600" y="2410920"/>
            <a:ext cx="13269600" cy="1688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DocuWare:</a:t>
            </a:r>
            <a:r>
              <a:rPr lang="it-IT" sz="2800" b="0" i="0" u="none" strike="noStrike" cap="none">
                <a:solidFill>
                  <a:srgbClr val="002060"/>
                </a:solidFill>
                <a:latin typeface="Calibri"/>
                <a:ea typeface="Calibri"/>
                <a:cs typeface="Calibri"/>
                <a:sym typeface="Calibri"/>
              </a:rPr>
              <a:t> Questa piattaforma permette di catturare, elaborare e utilizzare le informazioni aziendali. Il suo software automatizza gran parte dell'interrogazione e dell'organizzazione dei documenti in un sistema centralizzato e sicuro.</a:t>
            </a:r>
            <a:endParaRPr sz="2800" b="0" i="0" u="none" strike="noStrike" cap="none">
              <a:latin typeface="Arial"/>
              <a:ea typeface="Arial"/>
              <a:cs typeface="Arial"/>
              <a:sym typeface="Arial"/>
            </a:endParaRPr>
          </a:p>
        </p:txBody>
      </p:sp>
      <p:sp>
        <p:nvSpPr>
          <p:cNvPr id="560" name="Google Shape;560;p82"/>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61" name="Google Shape;561;p82"/>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562" name="Google Shape;562;p8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325480" y="2977920"/>
            <a:ext cx="3581280" cy="864000"/>
          </a:xfrm>
          <a:prstGeom prst="rect">
            <a:avLst/>
          </a:prstGeom>
          <a:noFill/>
          <a:ln>
            <a:noFill/>
          </a:ln>
        </p:spPr>
      </p:pic>
      <p:pic>
        <p:nvPicPr>
          <p:cNvPr id="563" name="Google Shape;563;p82"/>
          <p:cNvPicPr preferRelativeResize="0"/>
          <p:nvPr/>
        </p:nvPicPr>
        <p:blipFill rotWithShape="1">
          <a:blip r:embed="rId6" cstate="email">
            <a:alphaModFix/>
            <a:extLst>
              <a:ext uri="{28A0092B-C50C-407E-A947-70E740481C1C}">
                <a14:useLocalDpi xmlns:a14="http://schemas.microsoft.com/office/drawing/2010/main"/>
              </a:ext>
            </a:extLst>
          </a:blip>
          <a:srcRect l="9084" t="25375" r="7967" b="19519"/>
          <a:stretch/>
        </p:blipFill>
        <p:spPr>
          <a:xfrm>
            <a:off x="14509440" y="4935960"/>
            <a:ext cx="3213720" cy="970200"/>
          </a:xfrm>
          <a:prstGeom prst="rect">
            <a:avLst/>
          </a:prstGeom>
          <a:noFill/>
          <a:ln>
            <a:noFill/>
          </a:ln>
        </p:spPr>
      </p:pic>
      <p:sp>
        <p:nvSpPr>
          <p:cNvPr id="564" name="Google Shape;564;p82"/>
          <p:cNvSpPr/>
          <p:nvPr/>
        </p:nvSpPr>
        <p:spPr>
          <a:xfrm>
            <a:off x="903600" y="4399560"/>
            <a:ext cx="1326960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M-Files:</a:t>
            </a:r>
            <a:r>
              <a:rPr lang="it-IT" sz="2800" b="0" i="0" u="none" strike="noStrike" cap="none">
                <a:solidFill>
                  <a:srgbClr val="002060"/>
                </a:solidFill>
                <a:latin typeface="Calibri"/>
                <a:ea typeface="Calibri"/>
                <a:cs typeface="Calibri"/>
                <a:sym typeface="Calibri"/>
              </a:rPr>
              <a:t> Questa opzione di gestione delle informazioni presenta facilità d'uso, versatilità e funzionalità adatte ad un'ampia varietà di industrie. È possibile accedere ai contenuti da più repository di dati senza la necessità di migrazione. È possibile distribuirlo nel cloud, on-premises o in modo ibrido.</a:t>
            </a:r>
            <a:endParaRPr sz="28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0"/>
                                        </p:tgtEl>
                                        <p:attrNameLst>
                                          <p:attrName>style.visibility</p:attrName>
                                        </p:attrNameLst>
                                      </p:cBhvr>
                                      <p:to>
                                        <p:strVal val="visible"/>
                                      </p:to>
                                    </p:set>
                                    <p:animEffect transition="in" filter="fade">
                                      <p:cBhvr>
                                        <p:cTn id="11" dur="1"/>
                                        <p:tgtEl>
                                          <p:spTgt spid="5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9"/>
                                        </p:tgtEl>
                                        <p:attrNameLst>
                                          <p:attrName>style.visibility</p:attrName>
                                        </p:attrNameLst>
                                      </p:cBhvr>
                                      <p:to>
                                        <p:strVal val="visible"/>
                                      </p:to>
                                    </p:set>
                                    <p:animEffect transition="in" filter="fade">
                                      <p:cBhvr>
                                        <p:cTn id="16" dur="500"/>
                                        <p:tgtEl>
                                          <p:spTgt spid="559"/>
                                        </p:tgtEl>
                                      </p:cBhvr>
                                    </p:animEffect>
                                  </p:childTnLst>
                                </p:cTn>
                              </p:par>
                              <p:par>
                                <p:cTn id="17" presetID="10" presetClass="entr" presetSubtype="0" fill="hold" nodeType="withEffect">
                                  <p:stCondLst>
                                    <p:cond delay="0"/>
                                  </p:stCondLst>
                                  <p:childTnLst>
                                    <p:set>
                                      <p:cBhvr>
                                        <p:cTn id="18" dur="1" fill="hold">
                                          <p:stCondLst>
                                            <p:cond delay="0"/>
                                          </p:stCondLst>
                                        </p:cTn>
                                        <p:tgtEl>
                                          <p:spTgt spid="562"/>
                                        </p:tgtEl>
                                        <p:attrNameLst>
                                          <p:attrName>style.visibility</p:attrName>
                                        </p:attrNameLst>
                                      </p:cBhvr>
                                      <p:to>
                                        <p:strVal val="visible"/>
                                      </p:to>
                                    </p:set>
                                    <p:animEffect transition="in" filter="fade">
                                      <p:cBhvr>
                                        <p:cTn id="19" dur="1000"/>
                                        <p:tgtEl>
                                          <p:spTgt spid="5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64"/>
                                        </p:tgtEl>
                                        <p:attrNameLst>
                                          <p:attrName>style.visibility</p:attrName>
                                        </p:attrNameLst>
                                      </p:cBhvr>
                                      <p:to>
                                        <p:strVal val="visible"/>
                                      </p:to>
                                    </p:set>
                                    <p:animEffect transition="in" filter="fade">
                                      <p:cBhvr>
                                        <p:cTn id="24" dur="500"/>
                                        <p:tgtEl>
                                          <p:spTgt spid="564"/>
                                        </p:tgtEl>
                                      </p:cBhvr>
                                    </p:animEffect>
                                  </p:childTnLst>
                                </p:cTn>
                              </p:par>
                              <p:par>
                                <p:cTn id="25" presetID="10" presetClass="entr" presetSubtype="0" fill="hold" nodeType="withEffect">
                                  <p:stCondLst>
                                    <p:cond delay="0"/>
                                  </p:stCondLst>
                                  <p:childTnLst>
                                    <p:set>
                                      <p:cBhvr>
                                        <p:cTn id="26" dur="1" fill="hold">
                                          <p:stCondLst>
                                            <p:cond delay="0"/>
                                          </p:stCondLst>
                                        </p:cTn>
                                        <p:tgtEl>
                                          <p:spTgt spid="563"/>
                                        </p:tgtEl>
                                        <p:attrNameLst>
                                          <p:attrName>style.visibility</p:attrName>
                                        </p:attrNameLst>
                                      </p:cBhvr>
                                      <p:to>
                                        <p:strVal val="visible"/>
                                      </p:to>
                                    </p:set>
                                    <p:animEffect transition="in" filter="fade">
                                      <p:cBhvr>
                                        <p:cTn id="27"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0"/>
        <p:cNvGrpSpPr/>
        <p:nvPr/>
      </p:nvGrpSpPr>
      <p:grpSpPr>
        <a:xfrm>
          <a:off x="0" y="0"/>
          <a:ext cx="0" cy="0"/>
          <a:chOff x="0" y="0"/>
          <a:chExt cx="0" cy="0"/>
        </a:xfrm>
      </p:grpSpPr>
      <p:sp>
        <p:nvSpPr>
          <p:cNvPr id="571" name="Google Shape;571;p83"/>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72" name="Google Shape;572;p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73" name="Google Shape;573;p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74" name="Google Shape;574;p83"/>
          <p:cNvSpPr/>
          <p:nvPr/>
        </p:nvSpPr>
        <p:spPr>
          <a:xfrm>
            <a:off x="4419720" y="2318040"/>
            <a:ext cx="1189800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000000"/>
              </a:buClr>
              <a:buSzPts val="2800"/>
              <a:buFont typeface="Arial"/>
              <a:buChar char="•"/>
            </a:pPr>
            <a:r>
              <a:rPr lang="it-IT" sz="2800" b="1" i="0" u="none" strike="noStrike" cap="none">
                <a:solidFill>
                  <a:srgbClr val="002060"/>
                </a:solidFill>
                <a:latin typeface="Calibri"/>
                <a:ea typeface="Calibri"/>
                <a:cs typeface="Calibri"/>
                <a:sym typeface="Calibri"/>
              </a:rPr>
              <a:t>LogicalDOC:</a:t>
            </a:r>
            <a:r>
              <a:rPr lang="it-IT" sz="2800" b="0" i="0" u="none" strike="noStrike" cap="none">
                <a:solidFill>
                  <a:srgbClr val="002060"/>
                </a:solidFill>
                <a:latin typeface="Calibri"/>
                <a:ea typeface="Calibri"/>
                <a:cs typeface="Calibri"/>
                <a:sym typeface="Calibri"/>
              </a:rPr>
              <a:t> Controlla la tua gestione dei documenti. Crea, co-produce e coordina qualsiasi quantità di documenti, favorendo la collaborazione e la produttività. Il suo software versatile gli permette di adattarsi a diversi modelli di business.</a:t>
            </a:r>
            <a:endParaRPr sz="2800" b="0" i="0" u="none" strike="noStrike" cap="none">
              <a:latin typeface="Arial"/>
              <a:ea typeface="Arial"/>
              <a:cs typeface="Arial"/>
              <a:sym typeface="Arial"/>
            </a:endParaRPr>
          </a:p>
        </p:txBody>
      </p:sp>
      <p:sp>
        <p:nvSpPr>
          <p:cNvPr id="575" name="Google Shape;575;p83"/>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576" name="Google Shape;576;p83"/>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577" name="Google Shape;577;p8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6560" y="2394720"/>
            <a:ext cx="2982600" cy="181044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500"/>
                                        <p:tgtEl>
                                          <p:spTgt spid="5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5"/>
                                        </p:tgtEl>
                                        <p:attrNameLst>
                                          <p:attrName>style.visibility</p:attrName>
                                        </p:attrNameLst>
                                      </p:cBhvr>
                                      <p:to>
                                        <p:strVal val="visible"/>
                                      </p:to>
                                    </p:set>
                                    <p:animEffect transition="in" filter="fade">
                                      <p:cBhvr>
                                        <p:cTn id="11" dur="500"/>
                                        <p:tgtEl>
                                          <p:spTgt spid="5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74"/>
                                        </p:tgtEl>
                                        <p:attrNameLst>
                                          <p:attrName>style.visibility</p:attrName>
                                        </p:attrNameLst>
                                      </p:cBhvr>
                                      <p:to>
                                        <p:strVal val="visible"/>
                                      </p:to>
                                    </p:set>
                                    <p:animEffect transition="in" filter="fade">
                                      <p:cBhvr>
                                        <p:cTn id="16"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3"/>
        <p:cNvGrpSpPr/>
        <p:nvPr/>
      </p:nvGrpSpPr>
      <p:grpSpPr>
        <a:xfrm>
          <a:off x="0" y="0"/>
          <a:ext cx="0" cy="0"/>
          <a:chOff x="0" y="0"/>
          <a:chExt cx="0" cy="0"/>
        </a:xfrm>
      </p:grpSpPr>
      <p:sp>
        <p:nvSpPr>
          <p:cNvPr id="584" name="Google Shape;584;p84"/>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585" name="Google Shape;585;p84"/>
          <p:cNvSpPr/>
          <p:nvPr/>
        </p:nvSpPr>
        <p:spPr>
          <a:xfrm>
            <a:off x="938160" y="2019240"/>
            <a:ext cx="17197200" cy="828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3200" b="1" i="0" u="none" strike="noStrike" cap="none">
                <a:solidFill>
                  <a:srgbClr val="002060"/>
                </a:solidFill>
                <a:latin typeface="Calibri"/>
                <a:ea typeface="Calibri"/>
                <a:cs typeface="Calibri"/>
                <a:sym typeface="Calibri"/>
              </a:rPr>
              <a:t>Unità 2: Lavoro di squadra  e problemi di coordinamento utilizzando gli strumenti ICT e consigli per migliorarlo  in modo creativo</a:t>
            </a:r>
            <a:endParaRPr sz="3200" b="0" i="0" u="none" strike="noStrike" cap="none">
              <a:latin typeface="Arial"/>
              <a:ea typeface="Arial"/>
              <a:cs typeface="Arial"/>
              <a:sym typeface="Arial"/>
            </a:endParaRPr>
          </a:p>
        </p:txBody>
      </p:sp>
      <p:sp>
        <p:nvSpPr>
          <p:cNvPr id="586" name="Google Shape;586;p84"/>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87" name="Google Shape;587;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88" name="Google Shape;588;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89" name="Google Shape;589;p84"/>
          <p:cNvSpPr/>
          <p:nvPr/>
        </p:nvSpPr>
        <p:spPr>
          <a:xfrm>
            <a:off x="903600" y="3948480"/>
            <a:ext cx="10297800" cy="3287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La coordinazione e la comunicazione del team è una questione complessa e difficile da gestire. Tutti i membri devono fare la loro parte per assicurare il successo del lavoro.  Per questo è necessario prendere in considerazione una serie di aspetti per ottenere una buona efficacia e una buona atmosfera. Ecco alcuni consigli su come ottenere questi risultati:</a:t>
            </a:r>
            <a:endParaRPr sz="2800" b="0" i="0" u="none" strike="noStrike" cap="none">
              <a:latin typeface="Arial"/>
              <a:ea typeface="Arial"/>
              <a:cs typeface="Arial"/>
              <a:sym typeface="Arial"/>
            </a:endParaRPr>
          </a:p>
        </p:txBody>
      </p:sp>
      <p:sp>
        <p:nvSpPr>
          <p:cNvPr id="590" name="Google Shape;590;p84"/>
          <p:cNvSpPr/>
          <p:nvPr/>
        </p:nvSpPr>
        <p:spPr>
          <a:xfrm>
            <a:off x="889560" y="3096000"/>
            <a:ext cx="11558520" cy="497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it-IT" sz="3200" b="1" i="0" u="none" strike="noStrike" cap="none">
                <a:solidFill>
                  <a:srgbClr val="002060"/>
                </a:solidFill>
                <a:latin typeface="Calibri"/>
                <a:ea typeface="Calibri"/>
                <a:cs typeface="Calibri"/>
                <a:sym typeface="Calibri"/>
              </a:rPr>
              <a:t>2.1. Consigli per una buon coordinamento e comunicazione</a:t>
            </a:r>
            <a:endParaRPr sz="3200" b="0" i="0" u="none" strike="noStrike" cap="none">
              <a:latin typeface="Arial"/>
              <a:ea typeface="Arial"/>
              <a:cs typeface="Arial"/>
              <a:sym typeface="Arial"/>
            </a:endParaRPr>
          </a:p>
        </p:txBody>
      </p:sp>
      <p:sp>
        <p:nvSpPr>
          <p:cNvPr id="591" name="Google Shape;591;p84"/>
          <p:cNvSpPr/>
          <p:nvPr/>
        </p:nvSpPr>
        <p:spPr>
          <a:xfrm>
            <a:off x="938160" y="60552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592" name="Google Shape;592;p8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658600" y="2692800"/>
            <a:ext cx="5525280" cy="552528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500"/>
                                        <p:tgtEl>
                                          <p:spTgt spid="5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4"/>
                                        </p:tgtEl>
                                        <p:attrNameLst>
                                          <p:attrName>style.visibility</p:attrName>
                                        </p:attrNameLst>
                                      </p:cBhvr>
                                      <p:to>
                                        <p:strVal val="visible"/>
                                      </p:to>
                                    </p:set>
                                    <p:animEffect transition="in" filter="fade">
                                      <p:cBhvr>
                                        <p:cTn id="11" dur="500"/>
                                        <p:tgtEl>
                                          <p:spTgt spid="5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5"/>
                                        </p:tgtEl>
                                        <p:attrNameLst>
                                          <p:attrName>style.visibility</p:attrName>
                                        </p:attrNameLst>
                                      </p:cBhvr>
                                      <p:to>
                                        <p:strVal val="visible"/>
                                      </p:to>
                                    </p:set>
                                    <p:animEffect transition="in" filter="fade">
                                      <p:cBhvr>
                                        <p:cTn id="15" dur="500"/>
                                        <p:tgtEl>
                                          <p:spTgt spid="5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90"/>
                                        </p:tgtEl>
                                        <p:attrNameLst>
                                          <p:attrName>style.visibility</p:attrName>
                                        </p:attrNameLst>
                                      </p:cBhvr>
                                      <p:to>
                                        <p:strVal val="visible"/>
                                      </p:to>
                                    </p:set>
                                    <p:animEffect transition="in" filter="fade">
                                      <p:cBhvr>
                                        <p:cTn id="19" dur="500"/>
                                        <p:tgtEl>
                                          <p:spTgt spid="59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89"/>
                                        </p:tgtEl>
                                        <p:attrNameLst>
                                          <p:attrName>style.visibility</p:attrName>
                                        </p:attrNameLst>
                                      </p:cBhvr>
                                      <p:to>
                                        <p:strVal val="visible"/>
                                      </p:to>
                                    </p:set>
                                    <p:animEffect transition="in" filter="fade">
                                      <p:cBhvr>
                                        <p:cTn id="24" dur="500"/>
                                        <p:tgtEl>
                                          <p:spTgt spid="58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92"/>
                                        </p:tgtEl>
                                        <p:attrNameLst>
                                          <p:attrName>style.visibility</p:attrName>
                                        </p:attrNameLst>
                                      </p:cBhvr>
                                      <p:to>
                                        <p:strVal val="visible"/>
                                      </p:to>
                                    </p:set>
                                    <p:animEffect transition="in" filter="fade">
                                      <p:cBhvr>
                                        <p:cTn id="28" dur="1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pic>
        <p:nvPicPr>
          <p:cNvPr id="323" name="Google Shape;323;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520" y="593640"/>
            <a:ext cx="1800000" cy="2034720"/>
          </a:xfrm>
          <a:prstGeom prst="rect">
            <a:avLst/>
          </a:prstGeom>
          <a:noFill/>
          <a:ln>
            <a:noFill/>
          </a:ln>
        </p:spPr>
      </p:pic>
      <p:sp>
        <p:nvSpPr>
          <p:cNvPr id="324" name="Google Shape;324;p67"/>
          <p:cNvSpPr txBox="1"/>
          <p:nvPr/>
        </p:nvSpPr>
        <p:spPr>
          <a:xfrm>
            <a:off x="2228040" y="859680"/>
            <a:ext cx="12852000" cy="17305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it-IT" sz="4800" b="1" i="0" u="none" strike="noStrike" cap="none">
                <a:solidFill>
                  <a:srgbClr val="E12227"/>
                </a:solidFill>
                <a:latin typeface="Calibri"/>
                <a:ea typeface="Calibri"/>
                <a:cs typeface="Calibri"/>
                <a:sym typeface="Calibri"/>
              </a:rPr>
              <a:t>OBIETTIVI E FINI</a:t>
            </a:r>
            <a:endParaRPr sz="4800" b="0" i="0" u="none" strike="noStrike" cap="none">
              <a:latin typeface="Arial"/>
              <a:ea typeface="Arial"/>
              <a:cs typeface="Arial"/>
              <a:sym typeface="Arial"/>
            </a:endParaRPr>
          </a:p>
        </p:txBody>
      </p:sp>
      <p:sp>
        <p:nvSpPr>
          <p:cNvPr id="325" name="Google Shape;325;p67"/>
          <p:cNvSpPr/>
          <p:nvPr/>
        </p:nvSpPr>
        <p:spPr>
          <a:xfrm>
            <a:off x="1105200" y="2829960"/>
            <a:ext cx="13080600" cy="36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just" rtl="0">
              <a:lnSpc>
                <a:spcPct val="100000"/>
              </a:lnSpc>
              <a:spcBef>
                <a:spcPts val="0"/>
              </a:spcBef>
              <a:spcAft>
                <a:spcPts val="0"/>
              </a:spcAft>
              <a:buNone/>
            </a:pPr>
            <a:r>
              <a:rPr lang="it-IT" sz="2800" b="1" i="0" u="none" strike="noStrike" cap="none">
                <a:solidFill>
                  <a:srgbClr val="002060"/>
                </a:solidFill>
                <a:latin typeface="Calibri"/>
                <a:ea typeface="Calibri"/>
                <a:cs typeface="Calibri"/>
                <a:sym typeface="Calibri"/>
              </a:rPr>
              <a:t>Alla fine di questo modulo sarete in grado di:</a:t>
            </a:r>
            <a:endParaRPr sz="2800" b="0" i="0" u="none" strike="noStrike" cap="none">
              <a:latin typeface="Arial"/>
              <a:ea typeface="Arial"/>
              <a:cs typeface="Arial"/>
              <a:sym typeface="Arial"/>
            </a:endParaRPr>
          </a:p>
        </p:txBody>
      </p:sp>
      <p:sp>
        <p:nvSpPr>
          <p:cNvPr id="326" name="Google Shape;326;p67"/>
          <p:cNvSpPr/>
          <p:nvPr/>
        </p:nvSpPr>
        <p:spPr>
          <a:xfrm>
            <a:off x="0" y="288720"/>
            <a:ext cx="16270200" cy="123480"/>
          </a:xfrm>
          <a:custGeom>
            <a:avLst/>
            <a:gdLst/>
            <a:ahLst/>
            <a:cxnLst/>
            <a:rect l="l" t="t" r="r" b="b"/>
            <a:pathLst>
              <a:path w="16270357" h="123824" extrusionOk="0">
                <a:moveTo>
                  <a:pt x="0" y="123824"/>
                </a:moveTo>
                <a:lnTo>
                  <a:pt x="0" y="0"/>
                </a:lnTo>
                <a:lnTo>
                  <a:pt x="16270357" y="0"/>
                </a:lnTo>
                <a:lnTo>
                  <a:pt x="16270357" y="123824"/>
                </a:lnTo>
                <a:lnTo>
                  <a:pt x="0" y="123824"/>
                </a:lnTo>
                <a:close/>
              </a:path>
            </a:pathLst>
          </a:custGeom>
          <a:solidFill>
            <a:srgbClr val="152D54"/>
          </a:solidFill>
          <a:ln>
            <a:noFill/>
          </a:ln>
        </p:spPr>
      </p:sp>
      <p:pic>
        <p:nvPicPr>
          <p:cNvPr id="327" name="Google Shape;327;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68640" y="9140040"/>
            <a:ext cx="1985040" cy="432360"/>
          </a:xfrm>
          <a:prstGeom prst="rect">
            <a:avLst/>
          </a:prstGeom>
          <a:noFill/>
          <a:ln>
            <a:noFill/>
          </a:ln>
        </p:spPr>
      </p:pic>
      <p:pic>
        <p:nvPicPr>
          <p:cNvPr id="328" name="Google Shape;328;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9200" y="9087120"/>
            <a:ext cx="936000" cy="448920"/>
          </a:xfrm>
          <a:prstGeom prst="rect">
            <a:avLst/>
          </a:prstGeom>
          <a:noFill/>
          <a:ln>
            <a:noFill/>
          </a:ln>
        </p:spPr>
      </p:pic>
      <p:sp>
        <p:nvSpPr>
          <p:cNvPr id="329" name="Google Shape;329;p67"/>
          <p:cNvSpPr/>
          <p:nvPr/>
        </p:nvSpPr>
        <p:spPr>
          <a:xfrm>
            <a:off x="1702080" y="3834000"/>
            <a:ext cx="11556360" cy="80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just" rtl="0">
              <a:lnSpc>
                <a:spcPct val="100000"/>
              </a:lnSpc>
              <a:spcBef>
                <a:spcPts val="0"/>
              </a:spcBef>
              <a:spcAft>
                <a:spcPts val="0"/>
              </a:spcAft>
              <a:buNone/>
            </a:pPr>
            <a:r>
              <a:rPr lang="it-IT" sz="2800" b="0" i="0" u="none" strike="noStrike" cap="none">
                <a:solidFill>
                  <a:srgbClr val="002060"/>
                </a:solidFill>
                <a:latin typeface="Calibri"/>
                <a:ea typeface="Calibri"/>
                <a:cs typeface="Calibri"/>
                <a:sym typeface="Calibri"/>
              </a:rPr>
              <a:t>Imparare qualcosa sui principali strumenti ICT nell'ambiente aziendale, così come sui loro benefici e le loro caratteristiche.</a:t>
            </a:r>
            <a:endParaRPr sz="2800" b="0" i="0" u="none" strike="noStrike" cap="none">
              <a:latin typeface="Arial"/>
              <a:ea typeface="Arial"/>
              <a:cs typeface="Arial"/>
              <a:sym typeface="Arial"/>
            </a:endParaRPr>
          </a:p>
        </p:txBody>
      </p:sp>
      <p:sp>
        <p:nvSpPr>
          <p:cNvPr id="330" name="Google Shape;330;p67"/>
          <p:cNvSpPr/>
          <p:nvPr/>
        </p:nvSpPr>
        <p:spPr>
          <a:xfrm>
            <a:off x="1702080" y="4978080"/>
            <a:ext cx="10978920" cy="80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0" i="0" u="none" strike="noStrike" cap="none">
                <a:solidFill>
                  <a:srgbClr val="002060"/>
                </a:solidFill>
                <a:latin typeface="Calibri"/>
                <a:ea typeface="Calibri"/>
                <a:cs typeface="Calibri"/>
                <a:sym typeface="Calibri"/>
              </a:rPr>
              <a:t>Incoraggia la collaborazione e il lavoro di squadra attraverso gli strumenti ICT.</a:t>
            </a:r>
            <a:endParaRPr sz="2800" b="0" i="0" u="none" strike="noStrike" cap="none">
              <a:latin typeface="Arial"/>
              <a:ea typeface="Arial"/>
              <a:cs typeface="Arial"/>
              <a:sym typeface="Arial"/>
            </a:endParaRPr>
          </a:p>
        </p:txBody>
      </p:sp>
      <p:sp>
        <p:nvSpPr>
          <p:cNvPr id="331" name="Google Shape;331;p67"/>
          <p:cNvSpPr/>
          <p:nvPr/>
        </p:nvSpPr>
        <p:spPr>
          <a:xfrm>
            <a:off x="1648800" y="7259040"/>
            <a:ext cx="14158080" cy="445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0" i="0" u="none" strike="noStrike" cap="none">
                <a:solidFill>
                  <a:srgbClr val="002060"/>
                </a:solidFill>
                <a:latin typeface="Calibri"/>
                <a:ea typeface="Calibri"/>
                <a:cs typeface="Calibri"/>
                <a:sym typeface="Calibri"/>
              </a:rPr>
              <a:t>Assicura una buona atmosfera nel team aziendale attraverso una comunicazione efficace.</a:t>
            </a:r>
            <a:endParaRPr sz="2800" b="0" i="0" u="none" strike="noStrike" cap="none">
              <a:latin typeface="Arial"/>
              <a:ea typeface="Arial"/>
              <a:cs typeface="Arial"/>
              <a:sym typeface="Arial"/>
            </a:endParaRPr>
          </a:p>
        </p:txBody>
      </p:sp>
      <p:sp>
        <p:nvSpPr>
          <p:cNvPr id="332" name="Google Shape;332;p67"/>
          <p:cNvSpPr/>
          <p:nvPr/>
        </p:nvSpPr>
        <p:spPr>
          <a:xfrm>
            <a:off x="1639440" y="6014160"/>
            <a:ext cx="11982240" cy="445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0" i="0" u="none" strike="noStrike" cap="none">
                <a:solidFill>
                  <a:srgbClr val="002060"/>
                </a:solidFill>
                <a:latin typeface="Calibri"/>
                <a:ea typeface="Calibri"/>
                <a:cs typeface="Calibri"/>
                <a:sym typeface="Calibri"/>
              </a:rPr>
              <a:t>Risolvere le difficoltà nella comunicazione correlata allo smartworking</a:t>
            </a:r>
            <a:r>
              <a:rPr lang="it-IT" sz="2800" b="0" i="0" u="none" strike="noStrike" cap="none">
                <a:solidFill>
                  <a:srgbClr val="000000"/>
                </a:solidFill>
                <a:latin typeface="Calibri"/>
                <a:ea typeface="Calibri"/>
                <a:cs typeface="Calibri"/>
                <a:sym typeface="Calibri"/>
              </a:rPr>
              <a:t>.</a:t>
            </a:r>
            <a:endParaRPr sz="2800" b="0" i="0" u="none" strike="noStrike" cap="none">
              <a:latin typeface="Arial"/>
              <a:ea typeface="Arial"/>
              <a:cs typeface="Arial"/>
              <a:sym typeface="Arial"/>
            </a:endParaRPr>
          </a:p>
        </p:txBody>
      </p:sp>
      <p:sp>
        <p:nvSpPr>
          <p:cNvPr id="333" name="Google Shape;333;p67"/>
          <p:cNvSpPr/>
          <p:nvPr/>
        </p:nvSpPr>
        <p:spPr>
          <a:xfrm rot="-5400000">
            <a:off x="1078920" y="729324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4" name="Google Shape;334;p67"/>
          <p:cNvSpPr/>
          <p:nvPr/>
        </p:nvSpPr>
        <p:spPr>
          <a:xfrm rot="-5400000">
            <a:off x="1099800" y="522000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5" name="Google Shape;335;p67"/>
          <p:cNvSpPr/>
          <p:nvPr/>
        </p:nvSpPr>
        <p:spPr>
          <a:xfrm rot="-5400000">
            <a:off x="1130040" y="613980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6" name="Google Shape;336;p67"/>
          <p:cNvSpPr/>
          <p:nvPr/>
        </p:nvSpPr>
        <p:spPr>
          <a:xfrm rot="-5400000">
            <a:off x="1099800" y="395028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7" name="Google Shape;337;p67"/>
          <p:cNvSpPr/>
          <p:nvPr/>
        </p:nvSpPr>
        <p:spPr>
          <a:xfrm>
            <a:off x="142200" y="97268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3"/>
                                        </p:tgtEl>
                                        <p:attrNameLst>
                                          <p:attrName>style.visibility</p:attrName>
                                        </p:attrNameLst>
                                      </p:cBhvr>
                                      <p:to>
                                        <p:strVal val="visible"/>
                                      </p:to>
                                    </p:set>
                                    <p:animEffect transition="in" filter="fade">
                                      <p:cBhvr>
                                        <p:cTn id="11" dur="500"/>
                                        <p:tgtEl>
                                          <p:spTgt spid="3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4"/>
                                        </p:tgtEl>
                                        <p:attrNameLst>
                                          <p:attrName>style.visibility</p:attrName>
                                        </p:attrNameLst>
                                      </p:cBhvr>
                                      <p:to>
                                        <p:strVal val="visible"/>
                                      </p:to>
                                    </p:set>
                                    <p:animEffect transition="in" filter="fade">
                                      <p:cBhvr>
                                        <p:cTn id="15" dur="1000"/>
                                        <p:tgtEl>
                                          <p:spTgt spid="32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25"/>
                                        </p:tgtEl>
                                        <p:attrNameLst>
                                          <p:attrName>style.visibility</p:attrName>
                                        </p:attrNameLst>
                                      </p:cBhvr>
                                      <p:to>
                                        <p:strVal val="visible"/>
                                      </p:to>
                                    </p:set>
                                    <p:animEffect transition="in" filter="fade">
                                      <p:cBhvr>
                                        <p:cTn id="19" dur="500"/>
                                        <p:tgtEl>
                                          <p:spTgt spid="3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9"/>
                                        </p:tgtEl>
                                        <p:attrNameLst>
                                          <p:attrName>style.visibility</p:attrName>
                                        </p:attrNameLst>
                                      </p:cBhvr>
                                      <p:to>
                                        <p:strVal val="visible"/>
                                      </p:to>
                                    </p:set>
                                    <p:animEffect transition="in" filter="fade">
                                      <p:cBhvr>
                                        <p:cTn id="24" dur="500"/>
                                        <p:tgtEl>
                                          <p:spTgt spid="3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animEffect transition="in" filter="fade">
                                      <p:cBhvr>
                                        <p:cTn id="29" dur="500"/>
                                        <p:tgtEl>
                                          <p:spTgt spid="3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2"/>
                                        </p:tgtEl>
                                        <p:attrNameLst>
                                          <p:attrName>style.visibility</p:attrName>
                                        </p:attrNameLst>
                                      </p:cBhvr>
                                      <p:to>
                                        <p:strVal val="visible"/>
                                      </p:to>
                                    </p:set>
                                    <p:animEffect transition="in" filter="fade">
                                      <p:cBhvr>
                                        <p:cTn id="34" dur="500"/>
                                        <p:tgtEl>
                                          <p:spTgt spid="3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1"/>
                                        </p:tgtEl>
                                        <p:attrNameLst>
                                          <p:attrName>style.visibility</p:attrName>
                                        </p:attrNameLst>
                                      </p:cBhvr>
                                      <p:to>
                                        <p:strVal val="visible"/>
                                      </p:to>
                                    </p:set>
                                    <p:animEffect transition="in" filter="fade">
                                      <p:cBhvr>
                                        <p:cTn id="39"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8"/>
        <p:cNvGrpSpPr/>
        <p:nvPr/>
      </p:nvGrpSpPr>
      <p:grpSpPr>
        <a:xfrm>
          <a:off x="0" y="0"/>
          <a:ext cx="0" cy="0"/>
          <a:chOff x="0" y="0"/>
          <a:chExt cx="0" cy="0"/>
        </a:xfrm>
      </p:grpSpPr>
      <p:sp>
        <p:nvSpPr>
          <p:cNvPr id="599" name="Google Shape;599;p85"/>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00" name="Google Shape;600;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01" name="Google Shape;601;p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02" name="Google Shape;602;p85"/>
          <p:cNvSpPr/>
          <p:nvPr/>
        </p:nvSpPr>
        <p:spPr>
          <a:xfrm>
            <a:off x="762120" y="1790640"/>
            <a:ext cx="9981720" cy="5418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Assicurare una corretta distribuzione del lavoro. Le piattaforme descritte sopra sono utilizzate per distribuire i vari compiti tra tutta la squadra. Alcune di esse utilizzano il metodo Kanban, che è uno strumento per visualizzare il flusso di lavoro. Consiste in tavole divise in righe e colonne: le prime per il progetto o l'attività e le seconde per il suo grado di sviluppo (da fare, in attesa di revisione, bloccato, ecc.). Questi strumenti digitali Kanban permettono un'organizzazione del lavoro facile da visualizzare e distribuire, rendendoli un potenziale alleato per un lavoro più efficace</a:t>
            </a:r>
            <a:endParaRPr sz="2800" b="0" i="0" u="none" strike="noStrike" cap="none">
              <a:latin typeface="Arial"/>
              <a:ea typeface="Arial"/>
              <a:cs typeface="Arial"/>
              <a:sym typeface="Arial"/>
            </a:endParaRPr>
          </a:p>
        </p:txBody>
      </p:sp>
      <p:sp>
        <p:nvSpPr>
          <p:cNvPr id="603" name="Google Shape;603;p85"/>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604" name="Google Shape;604;p85"/>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605" name="Google Shape;605;p8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30000" y="1790640"/>
            <a:ext cx="6705360" cy="670536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500"/>
                                        <p:tgtEl>
                                          <p:spTgt spid="6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3"/>
                                        </p:tgtEl>
                                        <p:attrNameLst>
                                          <p:attrName>style.visibility</p:attrName>
                                        </p:attrNameLst>
                                      </p:cBhvr>
                                      <p:to>
                                        <p:strVal val="visible"/>
                                      </p:to>
                                    </p:set>
                                    <p:animEffect transition="in" filter="fade">
                                      <p:cBhvr>
                                        <p:cTn id="11" dur="500"/>
                                        <p:tgtEl>
                                          <p:spTgt spid="6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2"/>
                                        </p:tgtEl>
                                        <p:attrNameLst>
                                          <p:attrName>style.visibility</p:attrName>
                                        </p:attrNameLst>
                                      </p:cBhvr>
                                      <p:to>
                                        <p:strVal val="visible"/>
                                      </p:to>
                                    </p:set>
                                    <p:animEffect transition="in" filter="fade">
                                      <p:cBhvr>
                                        <p:cTn id="16"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1"/>
        <p:cNvGrpSpPr/>
        <p:nvPr/>
      </p:nvGrpSpPr>
      <p:grpSpPr>
        <a:xfrm>
          <a:off x="0" y="0"/>
          <a:ext cx="0" cy="0"/>
          <a:chOff x="0" y="0"/>
          <a:chExt cx="0" cy="0"/>
        </a:xfrm>
      </p:grpSpPr>
      <p:pic>
        <p:nvPicPr>
          <p:cNvPr id="612" name="Google Shape;612;p86"/>
          <p:cNvPicPr preferRelativeResize="0"/>
          <p:nvPr/>
        </p:nvPicPr>
        <p:blipFill rotWithShape="1">
          <a:blip r:embed="rId3" cstate="email">
            <a:alphaModFix/>
            <a:extLst>
              <a:ext uri="{28A0092B-C50C-407E-A947-70E740481C1C}">
                <a14:useLocalDpi xmlns:a14="http://schemas.microsoft.com/office/drawing/2010/main"/>
              </a:ext>
            </a:extLst>
          </a:blip>
          <a:srcRect l="16962" t="9999" r="19974" b="9108"/>
          <a:stretch/>
        </p:blipFill>
        <p:spPr>
          <a:xfrm>
            <a:off x="12202920" y="2417760"/>
            <a:ext cx="5181120" cy="4272120"/>
          </a:xfrm>
          <a:prstGeom prst="rect">
            <a:avLst/>
          </a:prstGeom>
          <a:noFill/>
          <a:ln>
            <a:noFill/>
          </a:ln>
        </p:spPr>
      </p:pic>
      <p:sp>
        <p:nvSpPr>
          <p:cNvPr id="613" name="Google Shape;613;p86"/>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14" name="Google Shape;614;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15" name="Google Shape;615;p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16" name="Google Shape;616;p86"/>
          <p:cNvSpPr/>
          <p:nvPr/>
        </p:nvSpPr>
        <p:spPr>
          <a:xfrm>
            <a:off x="903600" y="1943280"/>
            <a:ext cx="1112760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9144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Quando scrivi le e-mail, sii chiaro e conciso. Ricordati di fare i saluti iniziali e finali e di identificarti. Inoltre, l'uso di un'intestazione appropriata dell'oggetto permetterà una migliore classificazione di questi messaggi.</a:t>
            </a:r>
            <a:endParaRPr sz="2800" b="0" i="0" u="none" strike="noStrike" cap="none">
              <a:latin typeface="Arial"/>
              <a:ea typeface="Arial"/>
              <a:cs typeface="Arial"/>
              <a:sym typeface="Arial"/>
            </a:endParaRPr>
          </a:p>
        </p:txBody>
      </p:sp>
      <p:sp>
        <p:nvSpPr>
          <p:cNvPr id="617" name="Google Shape;617;p86"/>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618" name="Google Shape;618;p86"/>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500"/>
                                        <p:tgtEl>
                                          <p:spTgt spid="6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7"/>
                                        </p:tgtEl>
                                        <p:attrNameLst>
                                          <p:attrName>style.visibility</p:attrName>
                                        </p:attrNameLst>
                                      </p:cBhvr>
                                      <p:to>
                                        <p:strVal val="visible"/>
                                      </p:to>
                                    </p:set>
                                    <p:animEffect transition="in" filter="fade">
                                      <p:cBhvr>
                                        <p:cTn id="11" dur="500"/>
                                        <p:tgtEl>
                                          <p:spTgt spid="6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500"/>
                                        <p:tgtEl>
                                          <p:spTgt spid="6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12"/>
                                        </p:tgtEl>
                                        <p:attrNameLst>
                                          <p:attrName>style.visibility</p:attrName>
                                        </p:attrNameLst>
                                      </p:cBhvr>
                                      <p:to>
                                        <p:strVal val="visible"/>
                                      </p:to>
                                    </p:set>
                                    <p:animEffect transition="in" filter="fade">
                                      <p:cBhvr>
                                        <p:cTn id="20"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4"/>
        <p:cNvGrpSpPr/>
        <p:nvPr/>
      </p:nvGrpSpPr>
      <p:grpSpPr>
        <a:xfrm>
          <a:off x="0" y="0"/>
          <a:ext cx="0" cy="0"/>
          <a:chOff x="0" y="0"/>
          <a:chExt cx="0" cy="0"/>
        </a:xfrm>
      </p:grpSpPr>
      <p:pic>
        <p:nvPicPr>
          <p:cNvPr id="625" name="Google Shape;625;p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480" y="4331520"/>
            <a:ext cx="6248160" cy="4164480"/>
          </a:xfrm>
          <a:prstGeom prst="rect">
            <a:avLst/>
          </a:prstGeom>
          <a:noFill/>
          <a:ln>
            <a:noFill/>
          </a:ln>
        </p:spPr>
      </p:pic>
      <p:sp>
        <p:nvSpPr>
          <p:cNvPr id="626" name="Google Shape;626;p87"/>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27" name="Google Shape;627;p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28" name="Google Shape;628;p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29" name="Google Shape;629;p87"/>
          <p:cNvSpPr/>
          <p:nvPr/>
        </p:nvSpPr>
        <p:spPr>
          <a:xfrm>
            <a:off x="609480" y="1200240"/>
            <a:ext cx="11676240" cy="3109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latin typeface="Arial"/>
              <a:ea typeface="Arial"/>
              <a:cs typeface="Arial"/>
              <a:sym typeface="Arial"/>
            </a:endParaRPr>
          </a:p>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Tenere riunioni regolari. Questo ci permetterà di conoscere la situazione generale dell'azienda e di ogni collega, permettendoci di migliorare la distribuzione dei compiti e  instaurare una comunicazione fluida e dinamica.  </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800" b="0" i="0" u="none" strike="noStrike" cap="none">
              <a:latin typeface="Arial"/>
              <a:ea typeface="Arial"/>
              <a:cs typeface="Arial"/>
              <a:sym typeface="Arial"/>
            </a:endParaRPr>
          </a:p>
        </p:txBody>
      </p:sp>
      <p:sp>
        <p:nvSpPr>
          <p:cNvPr id="630" name="Google Shape;630;p87"/>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631" name="Google Shape;631;p87"/>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ICT tools</a:t>
            </a:r>
            <a:endParaRPr sz="4000" b="0" i="0" u="none" strike="noStrike" cap="none">
              <a:latin typeface="Arial"/>
              <a:ea typeface="Arial"/>
              <a:cs typeface="Arial"/>
              <a:sym typeface="Arial"/>
            </a:endParaRPr>
          </a:p>
        </p:txBody>
      </p:sp>
      <p:sp>
        <p:nvSpPr>
          <p:cNvPr id="632" name="Google Shape;632;p87"/>
          <p:cNvSpPr/>
          <p:nvPr/>
        </p:nvSpPr>
        <p:spPr>
          <a:xfrm>
            <a:off x="762120" y="4163760"/>
            <a:ext cx="11676240" cy="22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Non esitate a chiedere e ad offrire aiuto se necessario. Come già detto, ogni collega ha punti di forza e di debolezza, che possono essere rispettivamente utilizzati e migliorati attraverso il lavoro di squadra. Ricordate: l'unione fa la forza.</a:t>
            </a:r>
            <a:endParaRPr sz="28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0"/>
                                        </p:tgtEl>
                                        <p:attrNameLst>
                                          <p:attrName>style.visibility</p:attrName>
                                        </p:attrNameLst>
                                      </p:cBhvr>
                                      <p:to>
                                        <p:strVal val="visible"/>
                                      </p:to>
                                    </p:set>
                                    <p:animEffect transition="in" filter="fade">
                                      <p:cBhvr>
                                        <p:cTn id="11" dur="1"/>
                                        <p:tgtEl>
                                          <p:spTgt spid="6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9"/>
                                        </p:tgtEl>
                                        <p:attrNameLst>
                                          <p:attrName>style.visibility</p:attrName>
                                        </p:attrNameLst>
                                      </p:cBhvr>
                                      <p:to>
                                        <p:strVal val="visible"/>
                                      </p:to>
                                    </p:set>
                                    <p:animEffect transition="in" filter="fade">
                                      <p:cBhvr>
                                        <p:cTn id="16" dur="500"/>
                                        <p:tgtEl>
                                          <p:spTgt spid="6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32"/>
                                        </p:tgtEl>
                                        <p:attrNameLst>
                                          <p:attrName>style.visibility</p:attrName>
                                        </p:attrNameLst>
                                      </p:cBhvr>
                                      <p:to>
                                        <p:strVal val="visible"/>
                                      </p:to>
                                    </p:set>
                                    <p:animEffect transition="in" filter="fade">
                                      <p:cBhvr>
                                        <p:cTn id="21" dur="500"/>
                                        <p:tgtEl>
                                          <p:spTgt spid="63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25"/>
                                        </p:tgtEl>
                                        <p:attrNameLst>
                                          <p:attrName>style.visibility</p:attrName>
                                        </p:attrNameLst>
                                      </p:cBhvr>
                                      <p:to>
                                        <p:strVal val="visible"/>
                                      </p:to>
                                    </p:set>
                                    <p:animEffect transition="in" filter="fade">
                                      <p:cBhvr>
                                        <p:cTn id="25" dur="10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8"/>
        <p:cNvGrpSpPr/>
        <p:nvPr/>
      </p:nvGrpSpPr>
      <p:grpSpPr>
        <a:xfrm>
          <a:off x="0" y="0"/>
          <a:ext cx="0" cy="0"/>
          <a:chOff x="0" y="0"/>
          <a:chExt cx="0" cy="0"/>
        </a:xfrm>
      </p:grpSpPr>
      <p:pic>
        <p:nvPicPr>
          <p:cNvPr id="639" name="Google Shape;639;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40" name="Google Shape;640;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41" name="Google Shape;641;p88"/>
          <p:cNvSpPr/>
          <p:nvPr/>
        </p:nvSpPr>
        <p:spPr>
          <a:xfrm>
            <a:off x="762120" y="1715400"/>
            <a:ext cx="11113560" cy="2754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La motivazione è fondamentale. Congratulatevi con i colleghi che hanno avuto successo nel loro lavoro o offrite aiuto se, al contrario, stanno avendo difficoltà o problemi e voi sapete come aiutarli; non esitate a offrire loro la vostra mano. La soluzione comune dei problemi può favorire il legame e l'efficacia della squadra.  </a:t>
            </a:r>
            <a:endParaRPr sz="2800" b="0" i="0" u="none" strike="noStrike" cap="none">
              <a:latin typeface="Arial"/>
              <a:ea typeface="Arial"/>
              <a:cs typeface="Arial"/>
              <a:sym typeface="Arial"/>
            </a:endParaRPr>
          </a:p>
        </p:txBody>
      </p:sp>
      <p:sp>
        <p:nvSpPr>
          <p:cNvPr id="642" name="Google Shape;642;p88"/>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643" name="Google Shape;643;p88"/>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pic>
        <p:nvPicPr>
          <p:cNvPr id="644" name="Google Shape;644;p88"/>
          <p:cNvPicPr preferRelativeResize="0"/>
          <p:nvPr/>
        </p:nvPicPr>
        <p:blipFill rotWithShape="1">
          <a:blip r:embed="rId5">
            <a:alphaModFix/>
          </a:blip>
          <a:srcRect/>
          <a:stretch/>
        </p:blipFill>
        <p:spPr>
          <a:xfrm>
            <a:off x="9372600" y="3535560"/>
            <a:ext cx="8647200" cy="4850280"/>
          </a:xfrm>
          <a:prstGeom prst="rect">
            <a:avLst/>
          </a:prstGeom>
          <a:noFill/>
          <a:ln>
            <a:noFill/>
          </a:ln>
        </p:spPr>
      </p:pic>
      <p:sp>
        <p:nvSpPr>
          <p:cNvPr id="645" name="Google Shape;645;p88"/>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 information contained therein.</a:t>
            </a:r>
            <a:endParaRPr sz="1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500"/>
                                        <p:tgtEl>
                                          <p:spTgt spid="6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2"/>
                                        </p:tgtEl>
                                        <p:attrNameLst>
                                          <p:attrName>style.visibility</p:attrName>
                                        </p:attrNameLst>
                                      </p:cBhvr>
                                      <p:to>
                                        <p:strVal val="visible"/>
                                      </p:to>
                                    </p:set>
                                    <p:animEffect transition="in" filter="fade">
                                      <p:cBhvr>
                                        <p:cTn id="11" dur="500"/>
                                        <p:tgtEl>
                                          <p:spTgt spid="6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1"/>
                                        </p:tgtEl>
                                        <p:attrNameLst>
                                          <p:attrName>style.visibility</p:attrName>
                                        </p:attrNameLst>
                                      </p:cBhvr>
                                      <p:to>
                                        <p:strVal val="visible"/>
                                      </p:to>
                                    </p:set>
                                    <p:animEffect transition="in" filter="fade">
                                      <p:cBhvr>
                                        <p:cTn id="16" dur="500"/>
                                        <p:tgtEl>
                                          <p:spTgt spid="6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44"/>
                                        </p:tgtEl>
                                        <p:attrNameLst>
                                          <p:attrName>style.visibility</p:attrName>
                                        </p:attrNameLst>
                                      </p:cBhvr>
                                      <p:to>
                                        <p:strVal val="visible"/>
                                      </p:to>
                                    </p:set>
                                    <p:animEffect transition="in" filter="fade">
                                      <p:cBhvr>
                                        <p:cTn id="20" dur="5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1"/>
        <p:cNvGrpSpPr/>
        <p:nvPr/>
      </p:nvGrpSpPr>
      <p:grpSpPr>
        <a:xfrm>
          <a:off x="0" y="0"/>
          <a:ext cx="0" cy="0"/>
          <a:chOff x="0" y="0"/>
          <a:chExt cx="0" cy="0"/>
        </a:xfrm>
      </p:grpSpPr>
      <p:pic>
        <p:nvPicPr>
          <p:cNvPr id="652" name="Google Shape;652;p89"/>
          <p:cNvPicPr preferRelativeResize="0"/>
          <p:nvPr/>
        </p:nvPicPr>
        <p:blipFill rotWithShape="1">
          <a:blip r:embed="rId3">
            <a:alphaModFix/>
          </a:blip>
          <a:srcRect/>
          <a:stretch/>
        </p:blipFill>
        <p:spPr>
          <a:xfrm>
            <a:off x="9982080" y="4000680"/>
            <a:ext cx="7869240" cy="4361760"/>
          </a:xfrm>
          <a:prstGeom prst="rect">
            <a:avLst/>
          </a:prstGeom>
          <a:noFill/>
          <a:ln>
            <a:noFill/>
          </a:ln>
        </p:spPr>
      </p:pic>
      <p:sp>
        <p:nvSpPr>
          <p:cNvPr id="653" name="Google Shape;653;p8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54" name="Google Shape;654;p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55" name="Google Shape;655;p8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56" name="Google Shape;656;p89"/>
          <p:cNvSpPr/>
          <p:nvPr/>
        </p:nvSpPr>
        <p:spPr>
          <a:xfrm>
            <a:off x="789840" y="1573560"/>
            <a:ext cx="11113560" cy="3287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Le attività di squadra al di fuori dell'azienda sono altamente raccomandate. Questo non solo instaurerà un'atmosfera più confortevole e divertente, ma rafforzerà anche i legami e creerà una squadra più unita. Per esempio, una volta al mese si potrebbe fare qualche attività ricreativa, come praticare uno sport, visitare un luogo o pranzare insieme.</a:t>
            </a:r>
            <a:endParaRPr sz="2800" b="0" i="0" u="none" strike="noStrike" cap="none">
              <a:latin typeface="Arial"/>
              <a:ea typeface="Arial"/>
              <a:cs typeface="Arial"/>
              <a:sym typeface="Arial"/>
            </a:endParaRPr>
          </a:p>
        </p:txBody>
      </p:sp>
      <p:sp>
        <p:nvSpPr>
          <p:cNvPr id="657" name="Google Shape;657;p8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658" name="Google Shape;658;p8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fade">
                                      <p:cBhvr>
                                        <p:cTn id="7" dur="500"/>
                                        <p:tgtEl>
                                          <p:spTgt spid="6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7"/>
                                        </p:tgtEl>
                                        <p:attrNameLst>
                                          <p:attrName>style.visibility</p:attrName>
                                        </p:attrNameLst>
                                      </p:cBhvr>
                                      <p:to>
                                        <p:strVal val="visible"/>
                                      </p:to>
                                    </p:set>
                                    <p:animEffect transition="in" filter="fade">
                                      <p:cBhvr>
                                        <p:cTn id="11" dur="500"/>
                                        <p:tgtEl>
                                          <p:spTgt spid="6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6"/>
                                        </p:tgtEl>
                                        <p:attrNameLst>
                                          <p:attrName>style.visibility</p:attrName>
                                        </p:attrNameLst>
                                      </p:cBhvr>
                                      <p:to>
                                        <p:strVal val="visible"/>
                                      </p:to>
                                    </p:set>
                                    <p:animEffect transition="in" filter="fade">
                                      <p:cBhvr>
                                        <p:cTn id="16" dur="500"/>
                                        <p:tgtEl>
                                          <p:spTgt spid="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4"/>
        <p:cNvGrpSpPr/>
        <p:nvPr/>
      </p:nvGrpSpPr>
      <p:grpSpPr>
        <a:xfrm>
          <a:off x="0" y="0"/>
          <a:ext cx="0" cy="0"/>
          <a:chOff x="0" y="0"/>
          <a:chExt cx="0" cy="0"/>
        </a:xfrm>
      </p:grpSpPr>
      <p:sp>
        <p:nvSpPr>
          <p:cNvPr id="665" name="Google Shape;665;p90"/>
          <p:cNvSpPr/>
          <p:nvPr/>
        </p:nvSpPr>
        <p:spPr>
          <a:xfrm>
            <a:off x="5165280" y="8415000"/>
            <a:ext cx="13122720" cy="184968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FFFFFF"/>
            </a:solidFill>
            <a:prstDash val="solid"/>
            <a:miter lim="8000"/>
            <a:headEnd type="none" w="sm" len="sm"/>
            <a:tailEnd type="none" w="sm" len="sm"/>
          </a:ln>
        </p:spPr>
      </p:sp>
      <p:pic>
        <p:nvPicPr>
          <p:cNvPr id="666" name="Google Shape;666;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360" y="9661680"/>
            <a:ext cx="10058040" cy="556200"/>
          </a:xfrm>
          <a:prstGeom prst="rect">
            <a:avLst/>
          </a:prstGeom>
          <a:noFill/>
          <a:ln>
            <a:noFill/>
          </a:ln>
        </p:spPr>
      </p:pic>
      <p:pic>
        <p:nvPicPr>
          <p:cNvPr id="667" name="Google Shape;667;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480" y="9705240"/>
            <a:ext cx="1985040" cy="432360"/>
          </a:xfrm>
          <a:prstGeom prst="rect">
            <a:avLst/>
          </a:prstGeom>
          <a:noFill/>
          <a:ln>
            <a:noFill/>
          </a:ln>
        </p:spPr>
      </p:pic>
      <p:pic>
        <p:nvPicPr>
          <p:cNvPr id="668" name="Google Shape;668;p9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20"/>
            <a:ext cx="936000" cy="448920"/>
          </a:xfrm>
          <a:prstGeom prst="rect">
            <a:avLst/>
          </a:prstGeom>
          <a:noFill/>
          <a:ln>
            <a:noFill/>
          </a:ln>
        </p:spPr>
      </p:pic>
      <p:sp>
        <p:nvSpPr>
          <p:cNvPr id="669" name="Google Shape;669;p90"/>
          <p:cNvSpPr txBox="1"/>
          <p:nvPr/>
        </p:nvSpPr>
        <p:spPr>
          <a:xfrm>
            <a:off x="7129080" y="3746520"/>
            <a:ext cx="6897600" cy="1397160"/>
          </a:xfrm>
          <a:prstGeom prst="rect">
            <a:avLst/>
          </a:pr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9000" b="1" i="0" u="none" strike="noStrike" cap="none">
                <a:solidFill>
                  <a:srgbClr val="152D54"/>
                </a:solidFill>
                <a:latin typeface="Tahoma"/>
                <a:ea typeface="Tahoma"/>
                <a:cs typeface="Tahoma"/>
                <a:sym typeface="Tahoma"/>
              </a:rPr>
              <a:t>Grazie !</a:t>
            </a:r>
            <a:endParaRPr sz="9000" b="0" i="0" u="none" strike="noStrike" cap="none">
              <a:latin typeface="Arial"/>
              <a:ea typeface="Arial"/>
              <a:cs typeface="Arial"/>
              <a:sym typeface="Arial"/>
            </a:endParaRPr>
          </a:p>
        </p:txBody>
      </p:sp>
      <p:sp>
        <p:nvSpPr>
          <p:cNvPr id="670" name="Google Shape;670;p90"/>
          <p:cNvSpPr/>
          <p:nvPr/>
        </p:nvSpPr>
        <p:spPr>
          <a:xfrm>
            <a:off x="4947840" y="8392680"/>
            <a:ext cx="217080" cy="1894320"/>
          </a:xfrm>
          <a:custGeom>
            <a:avLst/>
            <a:gdLst/>
            <a:ahLst/>
            <a:cxnLst/>
            <a:rect l="l" t="t" r="r" b="b"/>
            <a:pathLst>
              <a:path w="21600" h="21600" extrusionOk="0">
                <a:moveTo>
                  <a:pt x="0" y="0"/>
                </a:moveTo>
                <a:lnTo>
                  <a:pt x="21600" y="0"/>
                </a:lnTo>
                <a:lnTo>
                  <a:pt x="21600" y="21600"/>
                </a:lnTo>
                <a:lnTo>
                  <a:pt x="0" y="21600"/>
                </a:lnTo>
                <a:close/>
              </a:path>
            </a:pathLst>
          </a:custGeom>
          <a:solidFill>
            <a:srgbClr val="152D54"/>
          </a:solidFill>
          <a:ln w="12600" cap="flat" cmpd="sng">
            <a:solidFill>
              <a:srgbClr val="152D54"/>
            </a:solidFill>
            <a:prstDash val="solid"/>
            <a:miter lim="8000"/>
            <a:headEnd type="none" w="sm" len="sm"/>
            <a:tailEnd type="none" w="sm" len="sm"/>
          </a:ln>
        </p:spPr>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2"/>
        <p:cNvGrpSpPr/>
        <p:nvPr/>
      </p:nvGrpSpPr>
      <p:grpSpPr>
        <a:xfrm>
          <a:off x="0" y="0"/>
          <a:ext cx="0" cy="0"/>
          <a:chOff x="0" y="0"/>
          <a:chExt cx="0" cy="0"/>
        </a:xfrm>
      </p:grpSpPr>
      <p:pic>
        <p:nvPicPr>
          <p:cNvPr id="343" name="Google Shape;343;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94920" y="5371200"/>
            <a:ext cx="5079600" cy="2801520"/>
          </a:xfrm>
          <a:prstGeom prst="rect">
            <a:avLst/>
          </a:prstGeom>
          <a:noFill/>
          <a:ln>
            <a:noFill/>
          </a:ln>
        </p:spPr>
      </p:pic>
      <p:sp>
        <p:nvSpPr>
          <p:cNvPr id="344" name="Google Shape;344;p68"/>
          <p:cNvSpPr txBox="1"/>
          <p:nvPr/>
        </p:nvSpPr>
        <p:spPr>
          <a:xfrm>
            <a:off x="1015920" y="728280"/>
            <a:ext cx="12852000" cy="149004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it-IT" sz="4800" b="1" i="0" u="none" strike="noStrike" cap="none">
                <a:solidFill>
                  <a:srgbClr val="E12227"/>
                </a:solidFill>
                <a:latin typeface="Calibri"/>
                <a:ea typeface="Calibri"/>
                <a:cs typeface="Calibri"/>
                <a:sym typeface="Calibri"/>
              </a:rPr>
              <a:t>INDICE</a:t>
            </a:r>
            <a:br>
              <a:rPr lang="it-IT" sz="1800" b="0" i="0" u="none" strike="noStrike" cap="none"/>
            </a:br>
            <a:endParaRPr sz="4800" b="0" i="0" u="none" strike="noStrike" cap="none">
              <a:latin typeface="Arial"/>
              <a:ea typeface="Arial"/>
              <a:cs typeface="Arial"/>
              <a:sym typeface="Arial"/>
            </a:endParaRPr>
          </a:p>
        </p:txBody>
      </p:sp>
      <p:sp>
        <p:nvSpPr>
          <p:cNvPr id="345" name="Google Shape;345;p68"/>
          <p:cNvSpPr/>
          <p:nvPr/>
        </p:nvSpPr>
        <p:spPr>
          <a:xfrm>
            <a:off x="0" y="288720"/>
            <a:ext cx="16270200" cy="123480"/>
          </a:xfrm>
          <a:custGeom>
            <a:avLst/>
            <a:gdLst/>
            <a:ahLst/>
            <a:cxnLst/>
            <a:rect l="l" t="t" r="r" b="b"/>
            <a:pathLst>
              <a:path w="16270357" h="123824" extrusionOk="0">
                <a:moveTo>
                  <a:pt x="0" y="123824"/>
                </a:moveTo>
                <a:lnTo>
                  <a:pt x="0" y="0"/>
                </a:lnTo>
                <a:lnTo>
                  <a:pt x="16270357" y="0"/>
                </a:lnTo>
                <a:lnTo>
                  <a:pt x="16270357" y="123824"/>
                </a:lnTo>
                <a:lnTo>
                  <a:pt x="0" y="123824"/>
                </a:lnTo>
                <a:close/>
              </a:path>
            </a:pathLst>
          </a:custGeom>
          <a:solidFill>
            <a:srgbClr val="152D54"/>
          </a:solidFill>
          <a:ln>
            <a:noFill/>
          </a:ln>
        </p:spPr>
      </p:sp>
      <p:pic>
        <p:nvPicPr>
          <p:cNvPr id="346" name="Google Shape;346;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0560" y="8874720"/>
            <a:ext cx="936000" cy="448920"/>
          </a:xfrm>
          <a:prstGeom prst="rect">
            <a:avLst/>
          </a:prstGeom>
          <a:noFill/>
          <a:ln>
            <a:noFill/>
          </a:ln>
        </p:spPr>
      </p:pic>
      <p:sp>
        <p:nvSpPr>
          <p:cNvPr id="347" name="Google Shape;347;p68"/>
          <p:cNvSpPr/>
          <p:nvPr/>
        </p:nvSpPr>
        <p:spPr>
          <a:xfrm>
            <a:off x="1575180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48" name="Google Shape;348;p68"/>
          <p:cNvSpPr/>
          <p:nvPr/>
        </p:nvSpPr>
        <p:spPr>
          <a:xfrm>
            <a:off x="0" y="2801520"/>
            <a:ext cx="18287640" cy="9720"/>
          </a:xfrm>
          <a:custGeom>
            <a:avLst/>
            <a:gdLst/>
            <a:ahLst/>
            <a:cxnLst/>
            <a:rect l="l" t="t" r="r" b="b"/>
            <a:pathLst>
              <a:path w="18287999" h="10107" extrusionOk="0">
                <a:moveTo>
                  <a:pt x="18287999" y="10107"/>
                </a:moveTo>
                <a:lnTo>
                  <a:pt x="18287999" y="0"/>
                </a:lnTo>
                <a:lnTo>
                  <a:pt x="0" y="0"/>
                </a:lnTo>
                <a:lnTo>
                  <a:pt x="0" y="10107"/>
                </a:lnTo>
                <a:lnTo>
                  <a:pt x="18287999" y="10107"/>
                </a:lnTo>
                <a:close/>
              </a:path>
            </a:pathLst>
          </a:custGeom>
          <a:solidFill>
            <a:srgbClr val="000000"/>
          </a:solidFill>
          <a:ln>
            <a:noFill/>
          </a:ln>
        </p:spPr>
      </p:sp>
      <p:sp>
        <p:nvSpPr>
          <p:cNvPr id="349" name="Google Shape;349;p68"/>
          <p:cNvSpPr/>
          <p:nvPr/>
        </p:nvSpPr>
        <p:spPr>
          <a:xfrm>
            <a:off x="1182312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50" name="Google Shape;350;p68"/>
          <p:cNvSpPr/>
          <p:nvPr/>
        </p:nvSpPr>
        <p:spPr>
          <a:xfrm>
            <a:off x="802944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51" name="Google Shape;351;p68"/>
          <p:cNvSpPr/>
          <p:nvPr/>
        </p:nvSpPr>
        <p:spPr>
          <a:xfrm>
            <a:off x="475236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52" name="Google Shape;352;p68"/>
          <p:cNvSpPr/>
          <p:nvPr/>
        </p:nvSpPr>
        <p:spPr>
          <a:xfrm>
            <a:off x="163692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grpSp>
        <p:nvGrpSpPr>
          <p:cNvPr id="353" name="Google Shape;353;p68"/>
          <p:cNvGrpSpPr/>
          <p:nvPr/>
        </p:nvGrpSpPr>
        <p:grpSpPr>
          <a:xfrm>
            <a:off x="4385880" y="3371400"/>
            <a:ext cx="1746000" cy="1854000"/>
            <a:chOff x="4385880" y="3371400"/>
            <a:chExt cx="1746000" cy="1854000"/>
          </a:xfrm>
        </p:grpSpPr>
        <p:sp>
          <p:nvSpPr>
            <p:cNvPr id="354" name="Google Shape;354;p68"/>
            <p:cNvSpPr/>
            <p:nvPr/>
          </p:nvSpPr>
          <p:spPr>
            <a:xfrm>
              <a:off x="4385880" y="3575520"/>
              <a:ext cx="1576080" cy="164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Strumenti ICT e lavoro di squadra</a:t>
              </a:r>
              <a:endParaRPr sz="2400" b="0" i="0" u="none" strike="noStrike" cap="none">
                <a:latin typeface="Arial"/>
                <a:ea typeface="Arial"/>
                <a:cs typeface="Arial"/>
                <a:sym typeface="Arial"/>
              </a:endParaRPr>
            </a:p>
          </p:txBody>
        </p:sp>
        <p:sp>
          <p:nvSpPr>
            <p:cNvPr id="355" name="Google Shape;355;p68"/>
            <p:cNvSpPr/>
            <p:nvPr/>
          </p:nvSpPr>
          <p:spPr>
            <a:xfrm>
              <a:off x="4547520" y="337140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1</a:t>
              </a:r>
              <a:endParaRPr sz="2800" b="0" i="0" u="none" strike="noStrike" cap="none">
                <a:latin typeface="Arial"/>
                <a:ea typeface="Arial"/>
                <a:cs typeface="Arial"/>
                <a:sym typeface="Arial"/>
              </a:endParaRPr>
            </a:p>
          </p:txBody>
        </p:sp>
      </p:grpSp>
      <p:grpSp>
        <p:nvGrpSpPr>
          <p:cNvPr id="356" name="Google Shape;356;p68"/>
          <p:cNvGrpSpPr/>
          <p:nvPr/>
        </p:nvGrpSpPr>
        <p:grpSpPr>
          <a:xfrm>
            <a:off x="6759000" y="3371400"/>
            <a:ext cx="2940840" cy="2521440"/>
            <a:chOff x="6759000" y="3371400"/>
            <a:chExt cx="2940840" cy="2521440"/>
          </a:xfrm>
        </p:grpSpPr>
        <p:sp>
          <p:nvSpPr>
            <p:cNvPr id="357" name="Google Shape;357;p68"/>
            <p:cNvSpPr/>
            <p:nvPr/>
          </p:nvSpPr>
          <p:spPr>
            <a:xfrm>
              <a:off x="6759000" y="3633120"/>
              <a:ext cx="2940840" cy="225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228600" marR="0" lvl="0" indent="0" algn="ctr"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Strumenti ICT tools per il lavoro di squadra, collaborazione e coordinamento con gli altri</a:t>
              </a:r>
              <a:endParaRPr sz="2400" b="0" i="0" u="none" strike="noStrike" cap="none">
                <a:latin typeface="Arial"/>
                <a:ea typeface="Arial"/>
                <a:cs typeface="Arial"/>
                <a:sym typeface="Arial"/>
              </a:endParaRPr>
            </a:p>
          </p:txBody>
        </p:sp>
        <p:sp>
          <p:nvSpPr>
            <p:cNvPr id="358" name="Google Shape;358;p68"/>
            <p:cNvSpPr/>
            <p:nvPr/>
          </p:nvSpPr>
          <p:spPr>
            <a:xfrm>
              <a:off x="7338960" y="3371400"/>
              <a:ext cx="201204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1.1</a:t>
              </a:r>
              <a:endParaRPr sz="2800" b="0" i="0" u="none" strike="noStrike" cap="none">
                <a:latin typeface="Arial"/>
                <a:ea typeface="Arial"/>
                <a:cs typeface="Arial"/>
                <a:sym typeface="Arial"/>
              </a:endParaRPr>
            </a:p>
          </p:txBody>
        </p:sp>
      </p:grpSp>
      <p:grpSp>
        <p:nvGrpSpPr>
          <p:cNvPr id="359" name="Google Shape;359;p68"/>
          <p:cNvGrpSpPr/>
          <p:nvPr/>
        </p:nvGrpSpPr>
        <p:grpSpPr>
          <a:xfrm>
            <a:off x="10959480" y="3325320"/>
            <a:ext cx="2628000" cy="2785680"/>
            <a:chOff x="10959480" y="3325320"/>
            <a:chExt cx="2628000" cy="2785680"/>
          </a:xfrm>
        </p:grpSpPr>
        <p:sp>
          <p:nvSpPr>
            <p:cNvPr id="360" name="Google Shape;360;p68"/>
            <p:cNvSpPr/>
            <p:nvPr/>
          </p:nvSpPr>
          <p:spPr>
            <a:xfrm>
              <a:off x="10959480" y="3546360"/>
              <a:ext cx="2628000" cy="256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Teamwork e problemi di coordinamento usando gli strumenti ICT per migliorarli in modo  creativo</a:t>
              </a:r>
              <a:endParaRPr sz="2400" b="0" i="0" u="none" strike="noStrike" cap="none">
                <a:latin typeface="Arial"/>
                <a:ea typeface="Arial"/>
                <a:cs typeface="Arial"/>
                <a:sym typeface="Arial"/>
              </a:endParaRPr>
            </a:p>
          </p:txBody>
        </p:sp>
        <p:sp>
          <p:nvSpPr>
            <p:cNvPr id="361" name="Google Shape;361;p68"/>
            <p:cNvSpPr/>
            <p:nvPr/>
          </p:nvSpPr>
          <p:spPr>
            <a:xfrm>
              <a:off x="11536560" y="332532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2</a:t>
              </a:r>
              <a:endParaRPr sz="2800" b="0" i="0" u="none" strike="noStrike" cap="none">
                <a:latin typeface="Arial"/>
                <a:ea typeface="Arial"/>
                <a:cs typeface="Arial"/>
                <a:sym typeface="Arial"/>
              </a:endParaRPr>
            </a:p>
          </p:txBody>
        </p:sp>
      </p:grpSp>
      <p:grpSp>
        <p:nvGrpSpPr>
          <p:cNvPr id="362" name="Google Shape;362;p68"/>
          <p:cNvGrpSpPr/>
          <p:nvPr/>
        </p:nvGrpSpPr>
        <p:grpSpPr>
          <a:xfrm>
            <a:off x="14828040" y="3313800"/>
            <a:ext cx="2363760" cy="1882440"/>
            <a:chOff x="14828040" y="3313800"/>
            <a:chExt cx="2363760" cy="1882440"/>
          </a:xfrm>
        </p:grpSpPr>
        <p:sp>
          <p:nvSpPr>
            <p:cNvPr id="363" name="Google Shape;363;p68"/>
            <p:cNvSpPr/>
            <p:nvPr/>
          </p:nvSpPr>
          <p:spPr>
            <a:xfrm>
              <a:off x="14828040" y="3546360"/>
              <a:ext cx="2363760" cy="164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Consigli per un buon coordinamento e comunicazione</a:t>
              </a:r>
              <a:endParaRPr sz="2400" b="0" i="0" u="none" strike="noStrike" cap="none">
                <a:latin typeface="Arial"/>
                <a:ea typeface="Arial"/>
                <a:cs typeface="Arial"/>
                <a:sym typeface="Arial"/>
              </a:endParaRPr>
            </a:p>
          </p:txBody>
        </p:sp>
        <p:sp>
          <p:nvSpPr>
            <p:cNvPr id="364" name="Google Shape;364;p68"/>
            <p:cNvSpPr/>
            <p:nvPr/>
          </p:nvSpPr>
          <p:spPr>
            <a:xfrm>
              <a:off x="15042600" y="3313800"/>
              <a:ext cx="193428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2.1</a:t>
              </a:r>
              <a:endParaRPr sz="2800" b="0" i="0" u="none" strike="noStrike" cap="none">
                <a:latin typeface="Arial"/>
                <a:ea typeface="Arial"/>
                <a:cs typeface="Arial"/>
                <a:sym typeface="Arial"/>
              </a:endParaRPr>
            </a:p>
          </p:txBody>
        </p:sp>
      </p:grpSp>
      <p:grpSp>
        <p:nvGrpSpPr>
          <p:cNvPr id="365" name="Google Shape;365;p68"/>
          <p:cNvGrpSpPr/>
          <p:nvPr/>
        </p:nvGrpSpPr>
        <p:grpSpPr>
          <a:xfrm>
            <a:off x="808560" y="3325320"/>
            <a:ext cx="2200320" cy="2175840"/>
            <a:chOff x="808560" y="3325320"/>
            <a:chExt cx="2200320" cy="2175840"/>
          </a:xfrm>
        </p:grpSpPr>
        <p:sp>
          <p:nvSpPr>
            <p:cNvPr id="366" name="Google Shape;366;p68"/>
            <p:cNvSpPr/>
            <p:nvPr/>
          </p:nvSpPr>
          <p:spPr>
            <a:xfrm>
              <a:off x="808560" y="3546360"/>
              <a:ext cx="2028960" cy="195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228600" marR="0" lvl="0" indent="0" algn="ctr"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Lavoro di squadra attraverso gli strumenti ICT</a:t>
              </a:r>
              <a:endParaRPr sz="2400" b="0" i="0" u="none" strike="noStrike" cap="none">
                <a:latin typeface="Arial"/>
                <a:ea typeface="Arial"/>
                <a:cs typeface="Arial"/>
                <a:sym typeface="Arial"/>
              </a:endParaRPr>
            </a:p>
          </p:txBody>
        </p:sp>
        <p:sp>
          <p:nvSpPr>
            <p:cNvPr id="367" name="Google Shape;367;p68"/>
            <p:cNvSpPr/>
            <p:nvPr/>
          </p:nvSpPr>
          <p:spPr>
            <a:xfrm>
              <a:off x="1424520" y="332532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Corso 2</a:t>
              </a:r>
              <a:endParaRPr sz="2800" b="0" i="0" u="none" strike="noStrike" cap="none">
                <a:latin typeface="Arial"/>
                <a:ea typeface="Arial"/>
                <a:cs typeface="Arial"/>
                <a:sym typeface="Arial"/>
              </a:endParaRPr>
            </a:p>
          </p:txBody>
        </p:sp>
      </p:grpSp>
      <p:sp>
        <p:nvSpPr>
          <p:cNvPr id="368" name="Google Shape;368;p68"/>
          <p:cNvSpPr/>
          <p:nvPr/>
        </p:nvSpPr>
        <p:spPr>
          <a:xfrm>
            <a:off x="79920" y="976608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sp>
        <p:nvSpPr>
          <p:cNvPr id="369" name="Google Shape;369;p68"/>
          <p:cNvSpPr/>
          <p:nvPr/>
        </p:nvSpPr>
        <p:spPr>
          <a:xfrm>
            <a:off x="0" y="8406720"/>
            <a:ext cx="18287640" cy="188856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w="12600" cap="flat" cmpd="sng">
            <a:solidFill>
              <a:srgbClr val="FFFFFF"/>
            </a:solidFill>
            <a:prstDash val="solid"/>
            <a:miter lim="8000"/>
            <a:headEnd type="none" w="sm" len="sm"/>
            <a:tailEnd type="none" w="sm" len="sm"/>
          </a:ln>
        </p:spPr>
      </p:sp>
      <p:pic>
        <p:nvPicPr>
          <p:cNvPr id="370" name="Google Shape;37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7880" y="9527040"/>
            <a:ext cx="1067040" cy="512280"/>
          </a:xfrm>
          <a:prstGeom prst="rect">
            <a:avLst/>
          </a:prstGeom>
          <a:noFill/>
          <a:ln>
            <a:noFill/>
          </a:ln>
        </p:spPr>
      </p:pic>
      <p:pic>
        <p:nvPicPr>
          <p:cNvPr id="371" name="Google Shape;371;p6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22520" y="9558720"/>
            <a:ext cx="1682640" cy="481680"/>
          </a:xfrm>
          <a:prstGeom prst="rect">
            <a:avLst/>
          </a:prstGeom>
          <a:noFill/>
          <a:ln>
            <a:noFill/>
          </a:ln>
        </p:spPr>
      </p:pic>
      <p:pic>
        <p:nvPicPr>
          <p:cNvPr id="372" name="Google Shape;372;p6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0560" y="9691560"/>
            <a:ext cx="12650400" cy="603720"/>
          </a:xfrm>
          <a:prstGeom prst="rect">
            <a:avLst/>
          </a:prstGeom>
          <a:noFill/>
          <a:ln>
            <a:noFill/>
          </a:ln>
        </p:spPr>
      </p:pic>
      <p:pic>
        <p:nvPicPr>
          <p:cNvPr id="373" name="Google Shape;373;p6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92200" y="8047080"/>
            <a:ext cx="12650400" cy="603720"/>
          </a:xfrm>
          <a:prstGeom prst="rect">
            <a:avLst/>
          </a:prstGeom>
          <a:noFill/>
          <a:ln>
            <a:noFill/>
          </a:ln>
        </p:spPr>
      </p:pic>
      <p:pic>
        <p:nvPicPr>
          <p:cNvPr id="374" name="Google Shape;374;p6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367800" y="9555120"/>
            <a:ext cx="10059120" cy="55476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Effect transition="in" filter="fade">
                                      <p:cBhvr>
                                        <p:cTn id="11" dur="500"/>
                                        <p:tgtEl>
                                          <p:spTgt spid="3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500"/>
                                        <p:tgtEl>
                                          <p:spTgt spid="3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2"/>
                                        </p:tgtEl>
                                        <p:attrNameLst>
                                          <p:attrName>style.visibility</p:attrName>
                                        </p:attrNameLst>
                                      </p:cBhvr>
                                      <p:to>
                                        <p:strVal val="visible"/>
                                      </p:to>
                                    </p:set>
                                    <p:animEffect transition="in" filter="fade">
                                      <p:cBhvr>
                                        <p:cTn id="20" dur="500"/>
                                        <p:tgtEl>
                                          <p:spTgt spid="352"/>
                                        </p:tgtEl>
                                      </p:cBhvr>
                                    </p:animEffect>
                                  </p:childTnLst>
                                </p:cTn>
                              </p:par>
                              <p:par>
                                <p:cTn id="21" presetID="10" presetClass="entr" presetSubtype="0" fill="hold" nodeType="withEffect">
                                  <p:stCondLst>
                                    <p:cond delay="0"/>
                                  </p:stCondLst>
                                  <p:childTnLst>
                                    <p:set>
                                      <p:cBhvr>
                                        <p:cTn id="22" dur="1" fill="hold">
                                          <p:stCondLst>
                                            <p:cond delay="0"/>
                                          </p:stCondLst>
                                        </p:cTn>
                                        <p:tgtEl>
                                          <p:spTgt spid="365"/>
                                        </p:tgtEl>
                                        <p:attrNameLst>
                                          <p:attrName>style.visibility</p:attrName>
                                        </p:attrNameLst>
                                      </p:cBhvr>
                                      <p:to>
                                        <p:strVal val="visible"/>
                                      </p:to>
                                    </p:set>
                                    <p:animEffect transition="in" filter="fade">
                                      <p:cBhvr>
                                        <p:cTn id="23" dur="500"/>
                                        <p:tgtEl>
                                          <p:spTgt spid="36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1"/>
                                        </p:tgtEl>
                                        <p:attrNameLst>
                                          <p:attrName>style.visibility</p:attrName>
                                        </p:attrNameLst>
                                      </p:cBhvr>
                                      <p:to>
                                        <p:strVal val="visible"/>
                                      </p:to>
                                    </p:set>
                                    <p:animEffect transition="in" filter="fade">
                                      <p:cBhvr>
                                        <p:cTn id="28" dur="500"/>
                                        <p:tgtEl>
                                          <p:spTgt spid="351"/>
                                        </p:tgtEl>
                                      </p:cBhvr>
                                    </p:animEffect>
                                  </p:childTnLst>
                                </p:cTn>
                              </p:par>
                              <p:par>
                                <p:cTn id="29" presetID="10" presetClass="entr" presetSubtype="0" fill="hold" nodeType="withEffect">
                                  <p:stCondLst>
                                    <p:cond delay="0"/>
                                  </p:stCondLst>
                                  <p:childTnLst>
                                    <p:set>
                                      <p:cBhvr>
                                        <p:cTn id="30" dur="1" fill="hold">
                                          <p:stCondLst>
                                            <p:cond delay="0"/>
                                          </p:stCondLst>
                                        </p:cTn>
                                        <p:tgtEl>
                                          <p:spTgt spid="353"/>
                                        </p:tgtEl>
                                        <p:attrNameLst>
                                          <p:attrName>style.visibility</p:attrName>
                                        </p:attrNameLst>
                                      </p:cBhvr>
                                      <p:to>
                                        <p:strVal val="visible"/>
                                      </p:to>
                                    </p:set>
                                    <p:animEffect transition="in" filter="fade">
                                      <p:cBhvr>
                                        <p:cTn id="31" dur="500"/>
                                        <p:tgtEl>
                                          <p:spTgt spid="353"/>
                                        </p:tgtEl>
                                      </p:cBhvr>
                                    </p:animEffect>
                                  </p:childTnLst>
                                </p:cTn>
                              </p:par>
                              <p:par>
                                <p:cTn id="32" presetID="10" presetClass="entr" presetSubtype="0" fill="hold" nodeType="withEffect">
                                  <p:stCondLst>
                                    <p:cond delay="0"/>
                                  </p:stCondLst>
                                  <p:childTnLst>
                                    <p:set>
                                      <p:cBhvr>
                                        <p:cTn id="33" dur="1" fill="hold">
                                          <p:stCondLst>
                                            <p:cond delay="0"/>
                                          </p:stCondLst>
                                        </p:cTn>
                                        <p:tgtEl>
                                          <p:spTgt spid="350"/>
                                        </p:tgtEl>
                                        <p:attrNameLst>
                                          <p:attrName>style.visibility</p:attrName>
                                        </p:attrNameLst>
                                      </p:cBhvr>
                                      <p:to>
                                        <p:strVal val="visible"/>
                                      </p:to>
                                    </p:set>
                                    <p:animEffect transition="in" filter="fade">
                                      <p:cBhvr>
                                        <p:cTn id="34" dur="500"/>
                                        <p:tgtEl>
                                          <p:spTgt spid="350"/>
                                        </p:tgtEl>
                                      </p:cBhvr>
                                    </p:animEffect>
                                  </p:childTnLst>
                                </p:cTn>
                              </p:par>
                              <p:par>
                                <p:cTn id="35" presetID="10" presetClass="entr" presetSubtype="0" fill="hold" nodeType="withEffect">
                                  <p:stCondLst>
                                    <p:cond delay="0"/>
                                  </p:stCondLst>
                                  <p:childTnLst>
                                    <p:set>
                                      <p:cBhvr>
                                        <p:cTn id="36" dur="1" fill="hold">
                                          <p:stCondLst>
                                            <p:cond delay="0"/>
                                          </p:stCondLst>
                                        </p:cTn>
                                        <p:tgtEl>
                                          <p:spTgt spid="356"/>
                                        </p:tgtEl>
                                        <p:attrNameLst>
                                          <p:attrName>style.visibility</p:attrName>
                                        </p:attrNameLst>
                                      </p:cBhvr>
                                      <p:to>
                                        <p:strVal val="visible"/>
                                      </p:to>
                                    </p:set>
                                    <p:animEffect transition="in" filter="fade">
                                      <p:cBhvr>
                                        <p:cTn id="37" dur="500"/>
                                        <p:tgtEl>
                                          <p:spTgt spid="356"/>
                                        </p:tgtEl>
                                      </p:cBhvr>
                                    </p:animEffect>
                                  </p:childTnLst>
                                </p:cTn>
                              </p:par>
                              <p:par>
                                <p:cTn id="38" presetID="10" presetClass="entr" presetSubtype="0" fill="hold" nodeType="withEffect">
                                  <p:stCondLst>
                                    <p:cond delay="0"/>
                                  </p:stCondLst>
                                  <p:childTnLst>
                                    <p:set>
                                      <p:cBhvr>
                                        <p:cTn id="39" dur="1" fill="hold">
                                          <p:stCondLst>
                                            <p:cond delay="0"/>
                                          </p:stCondLst>
                                        </p:cTn>
                                        <p:tgtEl>
                                          <p:spTgt spid="349"/>
                                        </p:tgtEl>
                                        <p:attrNameLst>
                                          <p:attrName>style.visibility</p:attrName>
                                        </p:attrNameLst>
                                      </p:cBhvr>
                                      <p:to>
                                        <p:strVal val="visible"/>
                                      </p:to>
                                    </p:set>
                                    <p:animEffect transition="in" filter="fade">
                                      <p:cBhvr>
                                        <p:cTn id="40" dur="500"/>
                                        <p:tgtEl>
                                          <p:spTgt spid="349"/>
                                        </p:tgtEl>
                                      </p:cBhvr>
                                    </p:animEffect>
                                  </p:childTnLst>
                                </p:cTn>
                              </p:par>
                              <p:par>
                                <p:cTn id="41" presetID="10" presetClass="entr" presetSubtype="0" fill="hold" nodeType="withEffect">
                                  <p:stCondLst>
                                    <p:cond delay="0"/>
                                  </p:stCondLst>
                                  <p:childTnLst>
                                    <p:set>
                                      <p:cBhvr>
                                        <p:cTn id="42" dur="1" fill="hold">
                                          <p:stCondLst>
                                            <p:cond delay="0"/>
                                          </p:stCondLst>
                                        </p:cTn>
                                        <p:tgtEl>
                                          <p:spTgt spid="359"/>
                                        </p:tgtEl>
                                        <p:attrNameLst>
                                          <p:attrName>style.visibility</p:attrName>
                                        </p:attrNameLst>
                                      </p:cBhvr>
                                      <p:to>
                                        <p:strVal val="visible"/>
                                      </p:to>
                                    </p:set>
                                    <p:animEffect transition="in" filter="fade">
                                      <p:cBhvr>
                                        <p:cTn id="43" dur="500"/>
                                        <p:tgtEl>
                                          <p:spTgt spid="359"/>
                                        </p:tgtEl>
                                      </p:cBhvr>
                                    </p:animEffect>
                                  </p:childTnLst>
                                </p:cTn>
                              </p:par>
                              <p:par>
                                <p:cTn id="44" presetID="10" presetClass="entr" presetSubtype="0" fill="hold" nodeType="withEffect">
                                  <p:stCondLst>
                                    <p:cond delay="0"/>
                                  </p:stCondLst>
                                  <p:childTnLst>
                                    <p:set>
                                      <p:cBhvr>
                                        <p:cTn id="45" dur="1" fill="hold">
                                          <p:stCondLst>
                                            <p:cond delay="0"/>
                                          </p:stCondLst>
                                        </p:cTn>
                                        <p:tgtEl>
                                          <p:spTgt spid="347"/>
                                        </p:tgtEl>
                                        <p:attrNameLst>
                                          <p:attrName>style.visibility</p:attrName>
                                        </p:attrNameLst>
                                      </p:cBhvr>
                                      <p:to>
                                        <p:strVal val="visible"/>
                                      </p:to>
                                    </p:set>
                                    <p:animEffect transition="in" filter="fade">
                                      <p:cBhvr>
                                        <p:cTn id="46" dur="500"/>
                                        <p:tgtEl>
                                          <p:spTgt spid="347"/>
                                        </p:tgtEl>
                                      </p:cBhvr>
                                    </p:animEffect>
                                  </p:childTnLst>
                                </p:cTn>
                              </p:par>
                              <p:par>
                                <p:cTn id="47" presetID="10" presetClass="entr" presetSubtype="0" fill="hold" nodeType="withEffect">
                                  <p:stCondLst>
                                    <p:cond delay="0"/>
                                  </p:stCondLst>
                                  <p:childTnLst>
                                    <p:set>
                                      <p:cBhvr>
                                        <p:cTn id="48" dur="1" fill="hold">
                                          <p:stCondLst>
                                            <p:cond delay="0"/>
                                          </p:stCondLst>
                                        </p:cTn>
                                        <p:tgtEl>
                                          <p:spTgt spid="362"/>
                                        </p:tgtEl>
                                        <p:attrNameLst>
                                          <p:attrName>style.visibility</p:attrName>
                                        </p:attrNameLst>
                                      </p:cBhvr>
                                      <p:to>
                                        <p:strVal val="visible"/>
                                      </p:to>
                                    </p:set>
                                    <p:animEffect transition="in" filter="fade">
                                      <p:cBhvr>
                                        <p:cTn id="49" dur="500"/>
                                        <p:tgtEl>
                                          <p:spTgt spid="36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3"/>
                                        </p:tgtEl>
                                        <p:attrNameLst>
                                          <p:attrName>style.visibility</p:attrName>
                                        </p:attrNameLst>
                                      </p:cBhvr>
                                      <p:to>
                                        <p:strVal val="visible"/>
                                      </p:to>
                                    </p:set>
                                    <p:animEffect transition="in" filter="fade">
                                      <p:cBhvr>
                                        <p:cTn id="53"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0"/>
        <p:cNvGrpSpPr/>
        <p:nvPr/>
      </p:nvGrpSpPr>
      <p:grpSpPr>
        <a:xfrm>
          <a:off x="0" y="0"/>
          <a:ext cx="0" cy="0"/>
          <a:chOff x="0" y="0"/>
          <a:chExt cx="0" cy="0"/>
        </a:xfrm>
      </p:grpSpPr>
      <p:pic>
        <p:nvPicPr>
          <p:cNvPr id="381" name="Google Shape;381;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91920" y="3085920"/>
            <a:ext cx="7543440" cy="5257440"/>
          </a:xfrm>
          <a:prstGeom prst="rect">
            <a:avLst/>
          </a:prstGeom>
          <a:noFill/>
          <a:ln>
            <a:noFill/>
          </a:ln>
        </p:spPr>
      </p:pic>
      <p:sp>
        <p:nvSpPr>
          <p:cNvPr id="382" name="Google Shape;382;p6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383" name="Google Shape;383;p6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84" name="Google Shape;384;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385" name="Google Shape;385;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386" name="Google Shape;386;p69"/>
          <p:cNvSpPr/>
          <p:nvPr/>
        </p:nvSpPr>
        <p:spPr>
          <a:xfrm>
            <a:off x="903600" y="2400480"/>
            <a:ext cx="1105956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Gli strumenti ICT hanno dimostrato essere un alleato efficiente in molti settori: dal management aziendale alla comunicazione internazionale o alla vita quotidiana personale. Quindi, sono una buona risorsa per migliorare il lavoro di squadra e la comunicazione.</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Oggi la maggior parte delle aziende si è rivolta al teamwork e alla collaborazione come metodi di lavoro. Questo conduce ad innumerevoli vantaggi, tra cui:</a:t>
            </a:r>
            <a:endParaRPr sz="2800" b="0" i="0" u="none" strike="noStrike" cap="none">
              <a:latin typeface="Arial"/>
              <a:ea typeface="Arial"/>
              <a:cs typeface="Arial"/>
              <a:sym typeface="Arial"/>
            </a:endParaRPr>
          </a:p>
        </p:txBody>
      </p:sp>
      <p:sp>
        <p:nvSpPr>
          <p:cNvPr id="387" name="Google Shape;387;p69"/>
          <p:cNvSpPr/>
          <p:nvPr/>
        </p:nvSpPr>
        <p:spPr>
          <a:xfrm>
            <a:off x="903600" y="1711800"/>
            <a:ext cx="9688320" cy="497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it-IT" sz="3200" b="1" i="0" u="none" strike="noStrike" cap="none">
                <a:solidFill>
                  <a:srgbClr val="002060"/>
                </a:solidFill>
                <a:latin typeface="Calibri"/>
                <a:ea typeface="Calibri"/>
                <a:cs typeface="Calibri"/>
                <a:sym typeface="Calibri"/>
              </a:rPr>
              <a:t>Unità 1: strumenti ICT e lavoro di squadra</a:t>
            </a:r>
            <a:endParaRPr sz="3200" b="0" i="0" u="none" strike="noStrike" cap="none">
              <a:latin typeface="Arial"/>
              <a:ea typeface="Arial"/>
              <a:cs typeface="Arial"/>
              <a:sym typeface="Arial"/>
            </a:endParaRPr>
          </a:p>
        </p:txBody>
      </p:sp>
      <p:sp>
        <p:nvSpPr>
          <p:cNvPr id="388" name="Google Shape;388;p6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attraverso gli strumenti ICT</a:t>
            </a:r>
            <a:endParaRPr sz="4000" b="0" i="0" u="none" strike="noStrike" cap="none">
              <a:latin typeface="Arial"/>
              <a:ea typeface="Arial"/>
              <a:cs typeface="Arial"/>
              <a:sym typeface="Arial"/>
            </a:endParaRPr>
          </a:p>
        </p:txBody>
      </p:sp>
      <p:pic>
        <p:nvPicPr>
          <p:cNvPr id="389" name="Google Shape;389;p6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18800" y="4841640"/>
            <a:ext cx="12650400" cy="603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2"/>
                                        </p:tgtEl>
                                        <p:attrNameLst>
                                          <p:attrName>style.visibility</p:attrName>
                                        </p:attrNameLst>
                                      </p:cBhvr>
                                      <p:to>
                                        <p:strVal val="visible"/>
                                      </p:to>
                                    </p:set>
                                    <p:animEffect transition="in" filter="fade">
                                      <p:cBhvr>
                                        <p:cTn id="11" dur="500"/>
                                        <p:tgtEl>
                                          <p:spTgt spid="3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7"/>
                                        </p:tgtEl>
                                        <p:attrNameLst>
                                          <p:attrName>style.visibility</p:attrName>
                                        </p:attrNameLst>
                                      </p:cBhvr>
                                      <p:to>
                                        <p:strVal val="visible"/>
                                      </p:to>
                                    </p:set>
                                    <p:animEffect transition="in" filter="fade">
                                      <p:cBhvr>
                                        <p:cTn id="15" dur="500"/>
                                        <p:tgtEl>
                                          <p:spTgt spid="3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6"/>
                                        </p:tgtEl>
                                        <p:attrNameLst>
                                          <p:attrName>style.visibility</p:attrName>
                                        </p:attrNameLst>
                                      </p:cBhvr>
                                      <p:to>
                                        <p:strVal val="visible"/>
                                      </p:to>
                                    </p:set>
                                    <p:animEffect transition="in" filter="fade">
                                      <p:cBhvr>
                                        <p:cTn id="20"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pic>
        <p:nvPicPr>
          <p:cNvPr id="396" name="Google Shape;396;p70"/>
          <p:cNvPicPr preferRelativeResize="0"/>
          <p:nvPr/>
        </p:nvPicPr>
        <p:blipFill rotWithShape="1">
          <a:blip r:embed="rId3">
            <a:alphaModFix/>
          </a:blip>
          <a:srcRect/>
          <a:stretch/>
        </p:blipFill>
        <p:spPr>
          <a:xfrm>
            <a:off x="10982160" y="2975400"/>
            <a:ext cx="6848280" cy="5032440"/>
          </a:xfrm>
          <a:prstGeom prst="rect">
            <a:avLst/>
          </a:prstGeom>
          <a:noFill/>
          <a:ln>
            <a:noFill/>
          </a:ln>
        </p:spPr>
      </p:pic>
      <p:sp>
        <p:nvSpPr>
          <p:cNvPr id="397" name="Google Shape;397;p70"/>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98" name="Google Shape;398;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399" name="Google Shape;399;p7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00" name="Google Shape;400;p70"/>
          <p:cNvSpPr/>
          <p:nvPr/>
        </p:nvSpPr>
        <p:spPr>
          <a:xfrm>
            <a:off x="762120" y="2095560"/>
            <a:ext cx="1028664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l"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I talenti e le competenze di ogni lavoratore sono riconosciuti e utilizzati.</a:t>
            </a:r>
            <a:endParaRPr sz="2800" b="0" i="0" u="none" strike="noStrike" cap="none">
              <a:latin typeface="Arial"/>
              <a:ea typeface="Arial"/>
              <a:cs typeface="Arial"/>
              <a:sym typeface="Arial"/>
            </a:endParaRPr>
          </a:p>
          <a:p>
            <a:pPr marL="457200" marR="0" lvl="0" indent="-457200" algn="l"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Un gran numero di idee differenti viene proposto e ciò si traduce in maggiori opportunità.</a:t>
            </a:r>
            <a:endParaRPr sz="2800" b="0" i="0" u="none" strike="noStrike" cap="none">
              <a:latin typeface="Arial"/>
              <a:ea typeface="Arial"/>
              <a:cs typeface="Arial"/>
              <a:sym typeface="Arial"/>
            </a:endParaRPr>
          </a:p>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Il livello del legame e la complicità della squadra aumenta, favorendo così un buon ambiente di lavoro, la fiducia e l'efficacia.</a:t>
            </a:r>
            <a:endParaRPr sz="2800" b="0" i="0" u="none" strike="noStrike" cap="none">
              <a:latin typeface="Arial"/>
              <a:ea typeface="Arial"/>
              <a:cs typeface="Arial"/>
              <a:sym typeface="Arial"/>
            </a:endParaRPr>
          </a:p>
        </p:txBody>
      </p:sp>
      <p:sp>
        <p:nvSpPr>
          <p:cNvPr id="401" name="Google Shape;401;p70"/>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02" name="Google Shape;402;p70"/>
          <p:cNvSpPr/>
          <p:nvPr/>
        </p:nvSpPr>
        <p:spPr>
          <a:xfrm>
            <a:off x="903600" y="708480"/>
            <a:ext cx="1224432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1"/>
                                        </p:tgtEl>
                                        <p:attrNameLst>
                                          <p:attrName>style.visibility</p:attrName>
                                        </p:attrNameLst>
                                      </p:cBhvr>
                                      <p:to>
                                        <p:strVal val="visible"/>
                                      </p:to>
                                    </p:set>
                                    <p:animEffect transition="in" filter="fade">
                                      <p:cBhvr>
                                        <p:cTn id="11" dur="500"/>
                                        <p:tgtEl>
                                          <p:spTgt spid="4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0"/>
                                        </p:tgtEl>
                                        <p:attrNameLst>
                                          <p:attrName>style.visibility</p:attrName>
                                        </p:attrNameLst>
                                      </p:cBhvr>
                                      <p:to>
                                        <p:strVal val="visible"/>
                                      </p:to>
                                    </p:set>
                                    <p:animEffect transition="in" filter="fade">
                                      <p:cBhvr>
                                        <p:cTn id="16" dur="500"/>
                                        <p:tgtEl>
                                          <p:spTgt spid="40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96"/>
                                        </p:tgtEl>
                                        <p:attrNameLst>
                                          <p:attrName>style.visibility</p:attrName>
                                        </p:attrNameLst>
                                      </p:cBhvr>
                                      <p:to>
                                        <p:strVal val="visible"/>
                                      </p:to>
                                    </p:set>
                                    <p:animEffect transition="in" filter="fade">
                                      <p:cBhvr>
                                        <p:cTn id="20"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pic>
        <p:nvPicPr>
          <p:cNvPr id="409" name="Google Shape;409;p71"/>
          <p:cNvPicPr preferRelativeResize="0"/>
          <p:nvPr/>
        </p:nvPicPr>
        <p:blipFill rotWithShape="1">
          <a:blip r:embed="rId3">
            <a:alphaModFix/>
          </a:blip>
          <a:srcRect/>
          <a:stretch/>
        </p:blipFill>
        <p:spPr>
          <a:xfrm>
            <a:off x="12817800" y="2324160"/>
            <a:ext cx="5317200" cy="4636080"/>
          </a:xfrm>
          <a:prstGeom prst="rect">
            <a:avLst/>
          </a:prstGeom>
          <a:noFill/>
          <a:ln>
            <a:noFill/>
          </a:ln>
        </p:spPr>
      </p:pic>
      <p:sp>
        <p:nvSpPr>
          <p:cNvPr id="410" name="Google Shape;410;p71"/>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11" name="Google Shape;411;p71"/>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12" name="Google Shape;412;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13" name="Google Shape;413;p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14" name="Google Shape;414;p71"/>
          <p:cNvSpPr/>
          <p:nvPr/>
        </p:nvSpPr>
        <p:spPr>
          <a:xfrm>
            <a:off x="903600" y="1953360"/>
            <a:ext cx="12126600" cy="2754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La collaborazione implica che tutti i dipendenti lavorino assieme, di modo che le debolezze individuali di ogni dipendente possano migliorare dinamicamente.</a:t>
            </a:r>
            <a:endParaRPr sz="2800" b="0" i="0" u="none" strike="noStrike" cap="none">
              <a:latin typeface="Arial"/>
              <a:ea typeface="Arial"/>
              <a:cs typeface="Arial"/>
              <a:sym typeface="Arial"/>
            </a:endParaRPr>
          </a:p>
          <a:p>
            <a:pPr marL="457200" marR="0" lvl="0" indent="-457200" algn="just" rtl="0">
              <a:lnSpc>
                <a:spcPct val="150000"/>
              </a:lnSpc>
              <a:spcBef>
                <a:spcPts val="0"/>
              </a:spcBef>
              <a:spcAft>
                <a:spcPts val="0"/>
              </a:spcAft>
              <a:buClr>
                <a:srgbClr val="243255"/>
              </a:buClr>
              <a:buSzPts val="2800"/>
              <a:buFont typeface="Arial"/>
              <a:buChar char="•"/>
            </a:pPr>
            <a:r>
              <a:rPr lang="it-IT" sz="2800" b="0" i="0" u="none" strike="noStrike" cap="none">
                <a:solidFill>
                  <a:srgbClr val="002060"/>
                </a:solidFill>
                <a:latin typeface="Calibri"/>
                <a:ea typeface="Calibri"/>
                <a:cs typeface="Calibri"/>
                <a:sym typeface="Calibri"/>
              </a:rPr>
              <a:t>L'unità è la forza. Mettendo assieme tutte le forze, le competenze e le conoscenze di ogni persona otterremo una squadra con un potenziale maggiore.</a:t>
            </a:r>
            <a:endParaRPr sz="2800" b="0" i="0" u="none" strike="noStrike" cap="none">
              <a:latin typeface="Arial"/>
              <a:ea typeface="Arial"/>
              <a:cs typeface="Arial"/>
              <a:sym typeface="Arial"/>
            </a:endParaRPr>
          </a:p>
        </p:txBody>
      </p:sp>
      <p:sp>
        <p:nvSpPr>
          <p:cNvPr id="415" name="Google Shape;415;p71"/>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
        <p:nvSpPr>
          <p:cNvPr id="416" name="Google Shape;416;p71"/>
          <p:cNvSpPr/>
          <p:nvPr/>
        </p:nvSpPr>
        <p:spPr>
          <a:xfrm>
            <a:off x="881640" y="5446080"/>
            <a:ext cx="11919600" cy="1004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400" b="0" i="0" u="none" strike="noStrike" cap="none">
                <a:solidFill>
                  <a:srgbClr val="002060"/>
                </a:solidFill>
                <a:latin typeface="Calibri"/>
                <a:ea typeface="Calibri"/>
                <a:cs typeface="Calibri"/>
                <a:sym typeface="Calibri"/>
              </a:rPr>
              <a:t>Ecco perché il lavoro di squadra è una delle migliori opzioni per aumentare l'efficacia e la buona atmosfera nel team.</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
                                        </p:tgtEl>
                                        <p:attrNameLst>
                                          <p:attrName>style.visibility</p:attrName>
                                        </p:attrNameLst>
                                      </p:cBhvr>
                                      <p:to>
                                        <p:strVal val="visible"/>
                                      </p:to>
                                    </p:set>
                                    <p:animEffect transition="in" filter="fade">
                                      <p:cBhvr>
                                        <p:cTn id="11" dur="500"/>
                                        <p:tgtEl>
                                          <p:spTgt spid="4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4"/>
                                        </p:tgtEl>
                                        <p:attrNameLst>
                                          <p:attrName>style.visibility</p:attrName>
                                        </p:attrNameLst>
                                      </p:cBhvr>
                                      <p:to>
                                        <p:strVal val="visible"/>
                                      </p:to>
                                    </p:set>
                                    <p:animEffect transition="in" filter="fade">
                                      <p:cBhvr>
                                        <p:cTn id="16" dur="500"/>
                                        <p:tgtEl>
                                          <p:spTgt spid="4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6"/>
                                        </p:tgtEl>
                                        <p:attrNameLst>
                                          <p:attrName>style.visibility</p:attrName>
                                        </p:attrNameLst>
                                      </p:cBhvr>
                                      <p:to>
                                        <p:strVal val="visible"/>
                                      </p:to>
                                    </p:set>
                                    <p:animEffect transition="in" filter="fade">
                                      <p:cBhvr>
                                        <p:cTn id="21"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2"/>
        <p:cNvGrpSpPr/>
        <p:nvPr/>
      </p:nvGrpSpPr>
      <p:grpSpPr>
        <a:xfrm>
          <a:off x="0" y="0"/>
          <a:ext cx="0" cy="0"/>
          <a:chOff x="0" y="0"/>
          <a:chExt cx="0" cy="0"/>
        </a:xfrm>
      </p:grpSpPr>
      <p:pic>
        <p:nvPicPr>
          <p:cNvPr id="423" name="Google Shape;423;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48200" y="1934280"/>
            <a:ext cx="5163120" cy="4405320"/>
          </a:xfrm>
          <a:prstGeom prst="rect">
            <a:avLst/>
          </a:prstGeom>
          <a:noFill/>
          <a:ln>
            <a:noFill/>
          </a:ln>
        </p:spPr>
      </p:pic>
      <p:sp>
        <p:nvSpPr>
          <p:cNvPr id="424" name="Google Shape;424;p72"/>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25" name="Google Shape;425;p72"/>
          <p:cNvSpPr/>
          <p:nvPr/>
        </p:nvSpPr>
        <p:spPr>
          <a:xfrm>
            <a:off x="903600" y="1873080"/>
            <a:ext cx="15901920" cy="421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12600" marR="0" lvl="0" indent="0" algn="l" rtl="0">
              <a:lnSpc>
                <a:spcPct val="100000"/>
              </a:lnSpc>
              <a:spcBef>
                <a:spcPts val="0"/>
              </a:spcBef>
              <a:spcAft>
                <a:spcPts val="0"/>
              </a:spcAft>
              <a:buNone/>
            </a:pPr>
            <a:r>
              <a:rPr lang="it-IT" sz="3200" b="1" i="0" u="none" strike="noStrike" cap="none">
                <a:solidFill>
                  <a:srgbClr val="002060"/>
                </a:solidFill>
                <a:latin typeface="Calibri"/>
                <a:ea typeface="Calibri"/>
                <a:cs typeface="Calibri"/>
                <a:sym typeface="Calibri"/>
              </a:rPr>
              <a:t>1.1 Strumenti ICT per il Lavoro di squadra, collaborazione e coordinamento con gli altri</a:t>
            </a:r>
            <a:endParaRPr sz="3200" b="0" i="0" u="none" strike="noStrike" cap="none">
              <a:latin typeface="Arial"/>
              <a:ea typeface="Arial"/>
              <a:cs typeface="Arial"/>
              <a:sym typeface="Arial"/>
            </a:endParaRPr>
          </a:p>
        </p:txBody>
      </p:sp>
      <p:sp>
        <p:nvSpPr>
          <p:cNvPr id="426" name="Google Shape;426;p72"/>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27" name="Google Shape;427;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28" name="Google Shape;428;p7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29" name="Google Shape;429;p72"/>
          <p:cNvSpPr/>
          <p:nvPr/>
        </p:nvSpPr>
        <p:spPr>
          <a:xfrm>
            <a:off x="903600" y="2518560"/>
            <a:ext cx="1224432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Negli ultimi anni, lo sviluppo tecnologico è stato così significativo che ormai è difficile concepire un'azienda e la sua attività senza risorse come le piattaforme, i sistemi e le applicazioni per garantire i suoi servizi. Che si tratti di PMI o di grandi aziende, le risorse ICT sono molto utili per la distribuzione del lavoro e la collaborazione.</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Il mondo delle ICT è molto ampio e diversificato ed è impossibile classificarle tutte in una lista, ma eccone alcune per favorire il lavoro di squadra.</a:t>
            </a:r>
            <a:endParaRPr sz="2800" b="0" i="0" u="none" strike="noStrike" cap="none">
              <a:latin typeface="Arial"/>
              <a:ea typeface="Arial"/>
              <a:cs typeface="Arial"/>
              <a:sym typeface="Arial"/>
            </a:endParaRPr>
          </a:p>
        </p:txBody>
      </p:sp>
      <p:sp>
        <p:nvSpPr>
          <p:cNvPr id="430" name="Google Shape;430;p72"/>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
                                        <p:tgtEl>
                                          <p:spTgt spid="4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4"/>
                                        </p:tgtEl>
                                        <p:attrNameLst>
                                          <p:attrName>style.visibility</p:attrName>
                                        </p:attrNameLst>
                                      </p:cBhvr>
                                      <p:to>
                                        <p:strVal val="visible"/>
                                      </p:to>
                                    </p:set>
                                    <p:animEffect transition="in" filter="fade">
                                      <p:cBhvr>
                                        <p:cTn id="11" dur="500"/>
                                        <p:tgtEl>
                                          <p:spTgt spid="4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500"/>
                                        <p:tgtEl>
                                          <p:spTgt spid="4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500"/>
                                        <p:tgtEl>
                                          <p:spTgt spid="42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23"/>
                                        </p:tgtEl>
                                        <p:attrNameLst>
                                          <p:attrName>style.visibility</p:attrName>
                                        </p:attrNameLst>
                                      </p:cBhvr>
                                      <p:to>
                                        <p:strVal val="visible"/>
                                      </p:to>
                                    </p:set>
                                    <p:animEffect transition="in" filter="fade">
                                      <p:cBhvr>
                                        <p:cTn id="24"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6"/>
        <p:cNvGrpSpPr/>
        <p:nvPr/>
      </p:nvGrpSpPr>
      <p:grpSpPr>
        <a:xfrm>
          <a:off x="0" y="0"/>
          <a:ext cx="0" cy="0"/>
          <a:chOff x="0" y="0"/>
          <a:chExt cx="0" cy="0"/>
        </a:xfrm>
      </p:grpSpPr>
      <p:pic>
        <p:nvPicPr>
          <p:cNvPr id="437" name="Google Shape;437;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25080" y="3467160"/>
            <a:ext cx="6899040" cy="4655880"/>
          </a:xfrm>
          <a:prstGeom prst="rect">
            <a:avLst/>
          </a:prstGeom>
          <a:noFill/>
          <a:ln>
            <a:noFill/>
          </a:ln>
        </p:spPr>
      </p:pic>
      <p:sp>
        <p:nvSpPr>
          <p:cNvPr id="438" name="Google Shape;438;p73"/>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39" name="Google Shape;439;p73"/>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40" name="Google Shape;440;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41" name="Google Shape;441;p7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42" name="Google Shape;442;p73"/>
          <p:cNvSpPr/>
          <p:nvPr/>
        </p:nvSpPr>
        <p:spPr>
          <a:xfrm>
            <a:off x="875880" y="1866960"/>
            <a:ext cx="11239560" cy="381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80010" algn="just" rtl="0">
              <a:lnSpc>
                <a:spcPct val="150000"/>
              </a:lnSpc>
              <a:spcBef>
                <a:spcPts val="0"/>
              </a:spcBef>
              <a:spcAft>
                <a:spcPts val="0"/>
              </a:spcAft>
              <a:buClr>
                <a:srgbClr val="243255"/>
              </a:buClr>
              <a:buSzPts val="1260"/>
              <a:buFont typeface="Noto Sans Symbols"/>
              <a:buChar char="-"/>
            </a:pPr>
            <a:r>
              <a:rPr lang="it-IT" sz="2800" b="1" i="0" u="none" strike="noStrike" cap="none">
                <a:solidFill>
                  <a:srgbClr val="002060"/>
                </a:solidFill>
                <a:latin typeface="Calibri"/>
                <a:ea typeface="Calibri"/>
                <a:cs typeface="Calibri"/>
                <a:sym typeface="Calibri"/>
              </a:rPr>
              <a:t>Strumenti di project management:</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it-IT" sz="2800" b="0" i="0" u="none" strike="noStrike" cap="none">
                <a:solidFill>
                  <a:srgbClr val="002060"/>
                </a:solidFill>
                <a:latin typeface="Calibri"/>
                <a:ea typeface="Calibri"/>
                <a:cs typeface="Calibri"/>
                <a:sym typeface="Calibri"/>
              </a:rPr>
              <a:t>Gli strumenti di project management sono una parte essenziale per il processo di gestione del team. Grazie ad essi, possiamo assicurare la buona distribuzione ed allocazione delle task tra i colleghi. Tra gli strumenti ICT di gestione dei progetti più conosciuti, possiamo trovare le seguenti:</a:t>
            </a: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8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800" b="0" i="0" u="none" strike="noStrike" cap="none">
              <a:latin typeface="Arial"/>
              <a:ea typeface="Arial"/>
              <a:cs typeface="Arial"/>
              <a:sym typeface="Arial"/>
            </a:endParaRPr>
          </a:p>
        </p:txBody>
      </p:sp>
      <p:sp>
        <p:nvSpPr>
          <p:cNvPr id="443" name="Google Shape;443;p73"/>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using ICT tools</a:t>
            </a:r>
            <a:endParaRPr sz="40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500"/>
                                        <p:tgtEl>
                                          <p:spTgt spid="4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2"/>
                                        </p:tgtEl>
                                        <p:attrNameLst>
                                          <p:attrName>style.visibility</p:attrName>
                                        </p:attrNameLst>
                                      </p:cBhvr>
                                      <p:to>
                                        <p:strVal val="visible"/>
                                      </p:to>
                                    </p:set>
                                    <p:animEffect transition="in" filter="fade">
                                      <p:cBhvr>
                                        <p:cTn id="16" dur="500"/>
                                        <p:tgtEl>
                                          <p:spTgt spid="44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37"/>
                                        </p:tgtEl>
                                        <p:attrNameLst>
                                          <p:attrName>style.visibility</p:attrName>
                                        </p:attrNameLst>
                                      </p:cBhvr>
                                      <p:to>
                                        <p:strVal val="visible"/>
                                      </p:to>
                                    </p:set>
                                    <p:animEffect transition="in" filter="fade">
                                      <p:cBhvr>
                                        <p:cTn id="20" dur="1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9"/>
        <p:cNvGrpSpPr/>
        <p:nvPr/>
      </p:nvGrpSpPr>
      <p:grpSpPr>
        <a:xfrm>
          <a:off x="0" y="0"/>
          <a:ext cx="0" cy="0"/>
          <a:chOff x="0" y="0"/>
          <a:chExt cx="0" cy="0"/>
        </a:xfrm>
      </p:grpSpPr>
      <p:sp>
        <p:nvSpPr>
          <p:cNvPr id="450" name="Google Shape;450;p74"/>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r>
              <a:rPr lang="it-IT"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p:txBody>
      </p:sp>
      <p:pic>
        <p:nvPicPr>
          <p:cNvPr id="451" name="Google Shape;451;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52" name="Google Shape;452;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53" name="Google Shape;453;p74"/>
          <p:cNvSpPr/>
          <p:nvPr/>
        </p:nvSpPr>
        <p:spPr>
          <a:xfrm>
            <a:off x="903600" y="3675600"/>
            <a:ext cx="11707920" cy="2754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457200" algn="just" rtl="0">
              <a:lnSpc>
                <a:spcPct val="150000"/>
              </a:lnSpc>
              <a:spcBef>
                <a:spcPts val="0"/>
              </a:spcBef>
              <a:spcAft>
                <a:spcPts val="0"/>
              </a:spcAft>
              <a:buClr>
                <a:srgbClr val="243255"/>
              </a:buClr>
              <a:buSzPts val="2800"/>
              <a:buFont typeface="Arial"/>
              <a:buChar char="•"/>
            </a:pPr>
            <a:r>
              <a:rPr lang="it-IT" sz="2800" b="1" i="0" u="none" strike="noStrike" cap="none">
                <a:solidFill>
                  <a:srgbClr val="002060"/>
                </a:solidFill>
                <a:latin typeface="Calibri"/>
                <a:ea typeface="Calibri"/>
                <a:cs typeface="Calibri"/>
                <a:sym typeface="Calibri"/>
              </a:rPr>
              <a:t>Asana: </a:t>
            </a:r>
            <a:r>
              <a:rPr lang="it-IT" sz="2800" b="0" i="0" u="none" strike="noStrike" cap="none">
                <a:solidFill>
                  <a:srgbClr val="002060"/>
                </a:solidFill>
                <a:latin typeface="Calibri"/>
                <a:ea typeface="Calibri"/>
                <a:cs typeface="Calibri"/>
                <a:sym typeface="Calibri"/>
              </a:rPr>
              <a:t>Asana è una piattaforma basata sul web che può aiutare a pianificare e ad organizzare tutto ciò che riguarda il lavoro di squadra. Inoltre, può agire anche agire come uno strumento di collaborazione. Coordina i compiti, condivide, pianifica, organizza e tiene traccia del progresso del progetto su cui ogni membro sta lavorando.</a:t>
            </a:r>
            <a:endParaRPr sz="2800" b="0" i="0" u="none" strike="noStrike" cap="none">
              <a:latin typeface="Arial"/>
              <a:ea typeface="Arial"/>
              <a:cs typeface="Arial"/>
              <a:sym typeface="Arial"/>
            </a:endParaRPr>
          </a:p>
        </p:txBody>
      </p:sp>
      <p:sp>
        <p:nvSpPr>
          <p:cNvPr id="454" name="Google Shape;454;p74"/>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C00000"/>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455" name="Google Shape;455;p74"/>
          <p:cNvSpPr/>
          <p:nvPr/>
        </p:nvSpPr>
        <p:spPr>
          <a:xfrm>
            <a:off x="903600" y="708480"/>
            <a:ext cx="1224432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C00000"/>
                </a:solidFill>
                <a:latin typeface="Calibri"/>
                <a:ea typeface="Calibri"/>
                <a:cs typeface="Calibri"/>
                <a:sym typeface="Calibri"/>
              </a:rPr>
              <a:t>Lavoro di squadra utilizzando gli strumenti ICT</a:t>
            </a:r>
            <a:endParaRPr sz="4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000" b="0" i="0" u="none" strike="noStrike" cap="none">
              <a:latin typeface="Arial"/>
              <a:ea typeface="Arial"/>
              <a:cs typeface="Arial"/>
              <a:sym typeface="Arial"/>
            </a:endParaRPr>
          </a:p>
        </p:txBody>
      </p:sp>
      <p:pic>
        <p:nvPicPr>
          <p:cNvPr id="456" name="Google Shape;456;p7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3600" y="1634400"/>
            <a:ext cx="2845440" cy="1877760"/>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500"/>
                                        <p:tgtEl>
                                          <p:spTgt spid="4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500"/>
                                        <p:tgtEl>
                                          <p:spTgt spid="4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3"/>
                                        </p:tgtEl>
                                        <p:attrNameLst>
                                          <p:attrName>style.visibility</p:attrName>
                                        </p:attrNameLst>
                                      </p:cBhvr>
                                      <p:to>
                                        <p:strVal val="visible"/>
                                      </p:to>
                                    </p:set>
                                    <p:animEffect transition="in" filter="fade">
                                      <p:cBhvr>
                                        <p:cTn id="16"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Personalizado</PresentationFormat>
  <Paragraphs>177</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25</vt:i4>
      </vt:variant>
    </vt:vector>
  </HeadingPairs>
  <TitlesOfParts>
    <vt:vector size="35" baseType="lpstr">
      <vt:lpstr>Arial</vt:lpstr>
      <vt:lpstr>Calibri</vt:lpstr>
      <vt:lpstr>Tahoma</vt:lpstr>
      <vt:lpstr>Times New Roman</vt:lpstr>
      <vt:lpstr>Noto Sans Symbols</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Miriam Internet Web Solutions</cp:lastModifiedBy>
  <cp:revision>3</cp:revision>
  <dcterms:modified xsi:type="dcterms:W3CDTF">2022-03-01T16:46:03Z</dcterms:modified>
</cp:coreProperties>
</file>